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Lst>
  <p:notesMasterIdLst>
    <p:notesMasterId r:id="rId20"/>
  </p:notesMasterIdLst>
  <p:handoutMasterIdLst>
    <p:handoutMasterId r:id="rId21"/>
  </p:handoutMasterIdLst>
  <p:sldIdLst>
    <p:sldId id="257" r:id="rId2"/>
    <p:sldId id="259" r:id="rId3"/>
    <p:sldId id="263" r:id="rId4"/>
    <p:sldId id="260" r:id="rId5"/>
    <p:sldId id="262" r:id="rId6"/>
    <p:sldId id="261" r:id="rId7"/>
    <p:sldId id="264" r:id="rId8"/>
    <p:sldId id="277" r:id="rId9"/>
    <p:sldId id="278" r:id="rId10"/>
    <p:sldId id="265" r:id="rId11"/>
    <p:sldId id="266" r:id="rId12"/>
    <p:sldId id="267" r:id="rId13"/>
    <p:sldId id="268" r:id="rId14"/>
    <p:sldId id="279" r:id="rId15"/>
    <p:sldId id="269" r:id="rId16"/>
    <p:sldId id="270" r:id="rId17"/>
    <p:sldId id="271" r:id="rId18"/>
    <p:sldId id="272" r:id="rId19"/>
  </p:sldIdLst>
  <p:sldSz cx="9144000" cy="6858000" type="screen4x3"/>
  <p:notesSz cx="6858000" cy="9144000"/>
  <p:defaultTextStyle>
    <a:defPPr>
      <a:defRPr lang="en-US"/>
    </a:defPPr>
    <a:lvl1pPr algn="l" rtl="0" fontAlgn="base">
      <a:spcBef>
        <a:spcPct val="0"/>
      </a:spcBef>
      <a:spcAft>
        <a:spcPct val="0"/>
      </a:spcAft>
      <a:defRPr sz="10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0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0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0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000" kern="1200">
        <a:solidFill>
          <a:schemeClr val="tx1"/>
        </a:solidFill>
        <a:latin typeface="Arial" panose="020B0604020202020204" pitchFamily="34" charset="0"/>
        <a:ea typeface="+mn-ea"/>
        <a:cs typeface="+mn-cs"/>
      </a:defRPr>
    </a:lvl6pPr>
    <a:lvl7pPr marL="2743200" algn="l" defTabSz="914400" rtl="0" eaLnBrk="1" latinLnBrk="0" hangingPunct="1">
      <a:defRPr sz="1000" kern="1200">
        <a:solidFill>
          <a:schemeClr val="tx1"/>
        </a:solidFill>
        <a:latin typeface="Arial" panose="020B0604020202020204" pitchFamily="34" charset="0"/>
        <a:ea typeface="+mn-ea"/>
        <a:cs typeface="+mn-cs"/>
      </a:defRPr>
    </a:lvl7pPr>
    <a:lvl8pPr marL="3200400" algn="l" defTabSz="914400" rtl="0" eaLnBrk="1" latinLnBrk="0" hangingPunct="1">
      <a:defRPr sz="1000" kern="1200">
        <a:solidFill>
          <a:schemeClr val="tx1"/>
        </a:solidFill>
        <a:latin typeface="Arial" panose="020B0604020202020204" pitchFamily="34" charset="0"/>
        <a:ea typeface="+mn-ea"/>
        <a:cs typeface="+mn-cs"/>
      </a:defRPr>
    </a:lvl8pPr>
    <a:lvl9pPr marL="3657600" algn="l" defTabSz="914400" rtl="0" eaLnBrk="1" latinLnBrk="0" hangingPunct="1">
      <a:defRPr sz="1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006666"/>
    <a:srgbClr val="336699"/>
    <a:srgbClr val="003366"/>
    <a:srgbClr val="FFFFCC"/>
    <a:srgbClr val="4D4D4D"/>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81808" autoAdjust="0"/>
  </p:normalViewPr>
  <p:slideViewPr>
    <p:cSldViewPr showGuides="1">
      <p:cViewPr varScale="1">
        <p:scale>
          <a:sx n="83" d="100"/>
          <a:sy n="83" d="100"/>
        </p:scale>
        <p:origin x="108" y="312"/>
      </p:cViewPr>
      <p:guideLst>
        <p:guide orient="horz" pos="2160"/>
        <p:guide pos="2880"/>
      </p:guideLst>
    </p:cSldViewPr>
  </p:slideViewPr>
  <p:notesTextViewPr>
    <p:cViewPr>
      <p:scale>
        <a:sx n="100" d="100"/>
        <a:sy n="100" d="100"/>
      </p:scale>
      <p:origin x="0" y="0"/>
    </p:cViewPr>
  </p:notesTextViewPr>
  <p:sorterViewPr>
    <p:cViewPr>
      <p:scale>
        <a:sx n="130" d="100"/>
        <a:sy n="130" d="100"/>
      </p:scale>
      <p:origin x="0" y="0"/>
    </p:cViewPr>
  </p:sorterViewPr>
  <p:notesViewPr>
    <p:cSldViewPr showGuides="1">
      <p:cViewPr varScale="1">
        <p:scale>
          <a:sx n="102" d="100"/>
          <a:sy n="102" d="100"/>
        </p:scale>
        <p:origin x="342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3405E8-0172-4345-A234-FB1FD4603F8D}" type="datetimeFigureOut">
              <a:rPr lang="en-US" smtClean="0"/>
              <a:t>12/4/2015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B3938C-58A9-41E0-A1B7-F35DC61425FB}" type="slidenum">
              <a:rPr lang="en-US" smtClean="0"/>
              <a:t>‹#›</a:t>
            </a:fld>
            <a:endParaRPr lang="en-US" dirty="0"/>
          </a:p>
        </p:txBody>
      </p:sp>
    </p:spTree>
    <p:extLst>
      <p:ext uri="{BB962C8B-B14F-4D97-AF65-F5344CB8AC3E}">
        <p14:creationId xmlns:p14="http://schemas.microsoft.com/office/powerpoint/2010/main" val="248597182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55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 name="Rectangle 2"/>
          <p:cNvSpPr>
            <a:spLocks noGrp="1" noChangeArrowheads="1"/>
          </p:cNvSpPr>
          <p:nvPr>
            <p:ph type="hdr" sz="quarter"/>
          </p:nvPr>
        </p:nvSpPr>
        <p:spPr bwMode="auto">
          <a:xfrm>
            <a:off x="1937695" y="-1"/>
            <a:ext cx="2971800" cy="457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lvl1pPr algn="ctr">
              <a:defRPr sz="1400" b="1">
                <a:latin typeface="Times New Roman" panose="02020603050405020304" pitchFamily="18" charset="0"/>
              </a:defRPr>
            </a:lvl1pPr>
          </a:lstStyle>
          <a:p>
            <a:r>
              <a:rPr lang="en-US" dirty="0" smtClean="0"/>
              <a:t>Project Management 6e.</a:t>
            </a:r>
            <a:endParaRPr lang="en-US" dirty="0"/>
          </a:p>
        </p:txBody>
      </p:sp>
      <p:sp>
        <p:nvSpPr>
          <p:cNvPr id="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r>
              <a:rPr lang="en-US" dirty="0" smtClean="0"/>
              <a:t>16–</a:t>
            </a:r>
            <a:fld id="{0021D51A-B140-41D8-B455-79292309F0E0}" type="slidenum">
              <a:rPr lang="en-US" smtClean="0"/>
              <a:pPr/>
              <a:t>‹#›</a:t>
            </a:fld>
            <a:endParaRPr lang="en-US" dirty="0"/>
          </a:p>
        </p:txBody>
      </p:sp>
    </p:spTree>
    <p:extLst>
      <p:ext uri="{BB962C8B-B14F-4D97-AF65-F5344CB8AC3E}">
        <p14:creationId xmlns:p14="http://schemas.microsoft.com/office/powerpoint/2010/main" val="3051589164"/>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Chapter 16 Project oversight </a:t>
            </a:r>
            <a:endParaRPr lang="en-US" sz="1200" dirty="0" smtClean="0">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Chapter 16 </a:t>
            </a:r>
            <a:r>
              <a:rPr kumimoji="1" lang="en-US" sz="1200" kern="1200" dirty="0" smtClean="0">
                <a:solidFill>
                  <a:schemeClr val="tx1"/>
                </a:solidFill>
                <a:effectLst/>
                <a:latin typeface="Times New Roman" panose="02020603050405020304" pitchFamily="18" charset="0"/>
                <a:ea typeface="+mn-ea"/>
                <a:cs typeface="+mn-cs"/>
              </a:rPr>
              <a:t>is centered at project</a:t>
            </a:r>
            <a:r>
              <a:rPr kumimoji="1" lang="en-US" sz="1200" b="1" kern="1200" dirty="0" smtClean="0">
                <a:solidFill>
                  <a:schemeClr val="tx1"/>
                </a:solidFill>
                <a:effectLst/>
                <a:latin typeface="Times New Roman" panose="02020603050405020304" pitchFamily="18" charset="0"/>
                <a:ea typeface="+mn-ea"/>
                <a:cs typeface="+mn-cs"/>
              </a:rPr>
              <a:t> </a:t>
            </a:r>
            <a:r>
              <a:rPr kumimoji="1" lang="en-US" sz="1200" kern="1200" dirty="0" smtClean="0">
                <a:solidFill>
                  <a:schemeClr val="tx1"/>
                </a:solidFill>
                <a:effectLst/>
                <a:latin typeface="Times New Roman" panose="02020603050405020304" pitchFamily="18" charset="0"/>
                <a:ea typeface="+mn-ea"/>
                <a:cs typeface="+mn-cs"/>
              </a:rPr>
              <a:t>oversight and governance at a corporate level.  It will begin with project management trends and the importance of project oversight, and then focuses on the functions of project portfolio management and the phase gating methodology for project process control.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1</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3061985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Portfolio Cost Summary Report</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Figure 16.1 </a:t>
            </a:r>
            <a:r>
              <a:rPr kumimoji="1" lang="en-US" sz="1200" kern="1200" dirty="0" smtClean="0">
                <a:solidFill>
                  <a:schemeClr val="tx1"/>
                </a:solidFill>
                <a:effectLst/>
                <a:latin typeface="Times New Roman" panose="02020603050405020304" pitchFamily="18" charset="0"/>
                <a:ea typeface="+mn-ea"/>
                <a:cs typeface="+mn-cs"/>
              </a:rPr>
              <a:t>depicts a project portfolio cost summary report (in a spreadsheet row and column format) that was developed for use by the top management of an international organization. It summarizes each project’s ID, location, description, planned value, earned value, actual cost, performance indices, percentage of completion, baseline budget, and the cost projection at completion.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10</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2371391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Portfolio Schedule Summary Report</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Figure 16.2 </a:t>
            </a:r>
            <a:r>
              <a:rPr kumimoji="1" lang="en-US" sz="1200" kern="1200" dirty="0" smtClean="0">
                <a:solidFill>
                  <a:schemeClr val="tx1"/>
                </a:solidFill>
                <a:effectLst/>
                <a:latin typeface="Times New Roman" panose="02020603050405020304" pitchFamily="18" charset="0"/>
                <a:ea typeface="+mn-ea"/>
                <a:cs typeface="+mn-cs"/>
              </a:rPr>
              <a:t>presents a portfolio summary report for project schedules. It summarizes each project’s ID, location, project description, start date, finish date, and schedule performance with a tracking Gantt chart. Ideally the system should allow the user to “drill down” from the summary report to view more project details such as WBS, resources, and issues.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11</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252813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Phase Gate methodology</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The phase gate methodology is a structured oversight process to review, evaluate, and document outcomes in each project phase at consistent points (“gates”) and to provide management with information to guide resource deployment toward strategic goals. </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Phase gating provides a larger perspective to managing multiple projects in a project portfolio. Gatekeepers first focus on organization needs, and then secondly individual project needs. When the priorities of the organization change, a project whether it is executing on time, on budget, and meeting the project goals may have to be “killed.”</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The minimum components required of a decision gate are:</a:t>
            </a:r>
          </a:p>
          <a:p>
            <a:pPr marL="685800" lvl="1"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Required deliverables (e.g., a product design or prototype).</a:t>
            </a:r>
          </a:p>
          <a:p>
            <a:pPr marL="685800" lvl="1"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Gate criteria and specific outcomes (e.g., adjusting project scope, or schedule).</a:t>
            </a:r>
          </a:p>
          <a:p>
            <a:pPr marL="685800" lvl="1" indent="-228600" eaLnBrk="0" fontAlgn="base" hangingPunct="0">
              <a:buFont typeface="+mj-lt"/>
              <a:buAutoNum type="arabicPeriod"/>
            </a:pPr>
            <a:r>
              <a:rPr kumimoji="1" lang="en-US" sz="1200" kern="1200" dirty="0" smtClean="0">
                <a:solidFill>
                  <a:schemeClr val="tx1"/>
                </a:solidFill>
                <a:effectLst/>
                <a:latin typeface="Times New Roman" panose="02020603050405020304" pitchFamily="18" charset="0"/>
                <a:ea typeface="+mn-ea"/>
                <a:cs typeface="+mn-cs"/>
              </a:rPr>
              <a:t>A clear yes/no decision on whether to go ahead.</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12</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141394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A generic phase gate process diagram</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Figure 16.3 </a:t>
            </a:r>
            <a:r>
              <a:rPr kumimoji="1" lang="en-US" sz="1200" kern="1200" dirty="0" smtClean="0">
                <a:solidFill>
                  <a:schemeClr val="tx1"/>
                </a:solidFill>
                <a:effectLst/>
                <a:latin typeface="Times New Roman" panose="02020603050405020304" pitchFamily="18" charset="0"/>
                <a:ea typeface="+mn-ea"/>
                <a:cs typeface="+mn-cs"/>
              </a:rPr>
              <a:t>is a flow diagram of an abridged, generic variation of phase gate methodology that has application across all types of projects. Another practice used during the implementation phase is to create gates at significant milestones. The decision gates focus on go/kill decisions based on major questions such as those listed for Gate 1, which asks: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Is the project really a good idea?</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What business problem does the proposed project solve?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Does this project align with our strategic direction?</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What type of project is this? Strategic, organization maintenance, “must,” etc.?</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Should the project be considered?</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13</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3054973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Benefits of using phase gating </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Major benefits of using phase gating as an oversight function are: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Provides excellent training for functional staff who serve on an oversight review group.</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Encourages a larger perspective and role of projects within the organization.</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Is a clear-cut process, easily understood, and applicable to all projects in the portfolio.</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Provides a structured process for a project office to follow on all projects.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Eliminates projects of poor value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Supports faster decision making with predefined deliverables for each gate.</a:t>
            </a:r>
            <a:endParaRPr kumimoji="1" lang="en-US" sz="1200" kern="1200" dirty="0">
              <a:solidFill>
                <a:schemeClr val="tx1"/>
              </a:solidFill>
              <a:effectLst/>
              <a:latin typeface="Times New Roman" panose="02020603050405020304" pitchFamily="18" charset="0"/>
              <a:ea typeface="+mn-ea"/>
              <a:cs typeface="+mn-cs"/>
            </a:endParaRPr>
          </a:p>
        </p:txBody>
      </p:sp>
      <p:sp>
        <p:nvSpPr>
          <p:cNvPr id="4" name="Header Placeholder 3"/>
          <p:cNvSpPr>
            <a:spLocks noGrp="1"/>
          </p:cNvSpPr>
          <p:nvPr>
            <p:ph type="hdr" sz="quarter" idx="10"/>
          </p:nvPr>
        </p:nvSpPr>
        <p:spPr/>
        <p:txBody>
          <a:bodyPr/>
          <a:lstStyle/>
          <a:p>
            <a:r>
              <a:rPr lang="en-US" smtClean="0"/>
              <a:t>Project Management 6e.</a:t>
            </a:r>
            <a:endParaRPr lang="en-US" dirty="0"/>
          </a:p>
        </p:txBody>
      </p:sp>
      <p:sp>
        <p:nvSpPr>
          <p:cNvPr id="5" name="Slide Number Placeholder 4"/>
          <p:cNvSpPr>
            <a:spLocks noGrp="1"/>
          </p:cNvSpPr>
          <p:nvPr>
            <p:ph type="sldNum" sz="quarter" idx="11"/>
          </p:nvPr>
        </p:nvSpPr>
        <p:spPr/>
        <p:txBody>
          <a:bodyPr/>
          <a:lstStyle/>
          <a:p>
            <a:r>
              <a:rPr lang="en-US" smtClean="0"/>
              <a:t>16–</a:t>
            </a:r>
            <a:fld id="{0021D51A-B140-41D8-B455-79292309F0E0}" type="slidenum">
              <a:rPr lang="en-US" smtClean="0"/>
              <a:pPr/>
              <a:t>14</a:t>
            </a:fld>
            <a:endParaRPr lang="en-US" dirty="0"/>
          </a:p>
        </p:txBody>
      </p:sp>
    </p:spTree>
    <p:extLst>
      <p:ext uri="{BB962C8B-B14F-4D97-AF65-F5344CB8AC3E}">
        <p14:creationId xmlns:p14="http://schemas.microsoft.com/office/powerpoint/2010/main" val="888205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Management Capacity </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Two oversight models may be considered for gauging project management capability of an organization. They are: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The Capability Maturity Model (CMM), which focuses on guiding and assessing organizations in implementing the best practices of managing software (product) development projects.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The Organizational Project Maturity Model (OPM3), which is divided into a continuum of growth levels: initial, repeatable, defined, managed, and optimized. Currently, the Project Management Institute (PMI) supports a version of the Organizational Project Management Maturity Model.</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The purposes of all maturity models (there exist many) are to enable organizations to assess their progress in implementing the best practices in their industry and continuously move to improvement. It is important to understand that the model does not ensure success; it serves only as a measuring stick and an indicator of progress.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15</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3181792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Organization’s Project Management Maturity Model</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b="1" kern="1200" dirty="0" smtClean="0">
                <a:solidFill>
                  <a:schemeClr val="tx1"/>
                </a:solidFill>
                <a:effectLst/>
                <a:latin typeface="Times New Roman" panose="02020603050405020304" pitchFamily="18" charset="0"/>
                <a:ea typeface="+mn-ea"/>
                <a:cs typeface="+mn-cs"/>
              </a:rPr>
              <a:t>Figure 16.4 </a:t>
            </a:r>
            <a:r>
              <a:rPr kumimoji="1" lang="en-US" sz="1200" kern="1200" dirty="0" smtClean="0">
                <a:solidFill>
                  <a:schemeClr val="tx1"/>
                </a:solidFill>
                <a:effectLst/>
                <a:latin typeface="Times New Roman" panose="02020603050405020304" pitchFamily="18" charset="0"/>
                <a:ea typeface="+mn-ea"/>
                <a:cs typeface="+mn-cs"/>
              </a:rPr>
              <a:t>presents the textbook authors’ version of the project management maturity model. The latest version is called OPM3 (See www.pmi.org/opm3). Typically, these project management maturity models are divided into a continuum of growth layers: initial, repeatable, defined, managed, and optimized.</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Level 1 is called ad hoc project management, when no consistent project management process is in place.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Level 2 has a formal application of project management, when the organization applies established project management procedures and techniques.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Level 3 institutionalizes project management, when an organization-wide project management system is established, tailored to specific needs of the organization with flexibility to adapt the process to unique characteristics of the project.</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Level 4 makes use of a corporate wide project management system, when the organization develops a system for managing multiple projects that are aligned with strategic goals of the organization.</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Level 5 focuses on optimizing the project management system, when the organization focuses on continuous improvement through incremental advancements of existing practices and by innovations using new technologies and methods</a:t>
            </a:r>
            <a:r>
              <a:rPr kumimoji="1" lang="en-US" sz="1200" i="1" kern="1200" dirty="0" smtClean="0">
                <a:solidFill>
                  <a:schemeClr val="tx1"/>
                </a:solidFill>
                <a:effectLst/>
                <a:latin typeface="Times New Roman" panose="02020603050405020304" pitchFamily="18" charset="0"/>
                <a:ea typeface="+mn-ea"/>
                <a:cs typeface="+mn-cs"/>
              </a:rPr>
              <a:t>.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16</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3095277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The balanced scorecard model</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The Balanced Scorecard has been popularly applied to organizations’ performance management at the corporate and division levels. By applying the balanced scorecard concept to project management, </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It assumes that managers will take to improve their performance that are aligned with organization’s strategic vision and goals.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It assesses the performance of the project portfolio management (office) over a long horizon - 5 to 10 years.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It takes a “macro” perspective toward project (portfolio) management.</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It measures the performance from four perspectives, which are financial, customer base, internal process, and innovation and learning.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17</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437775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Key terms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Summarized below are some key terminology covered in this chapter, including balanced scorecard, project oversight, phase gating, portfolio management, and project office.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Balanced scorecard method is a model that measures the long-run results of major program activities in four areas—customer, internal, innovation and learning, and financial.</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Oversight is a set of principles and processes to guide and improve the management of projects to ensure projects meet the needs of the organization through standards, procedures, accountability, efficient allocation of resources, and continuous improvement in the management of projects.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Phase gating is a structured process to review, evaluate, and document outcomes at each project phase and to provide management with information to guide resource deployment toward strategic goals.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Portfolio management is the centralized selection and management of a portfolio of projects to ensure that allocation of resources is directed and balanced toward the strategic focus of the organization.</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Project management is the application of knowledge, skills, tools, and techniques to project activities to meet the project requirements</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Project office (PO) is a centralized unit within an organization or department that oversees and improves the management of projects.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18</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3514471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Where Are We Now?</a:t>
            </a:r>
            <a:endParaRPr kumimoji="1" lang="en-US" sz="1200" kern="1200" dirty="0" smtClean="0">
              <a:solidFill>
                <a:schemeClr val="tx1"/>
              </a:solidFill>
              <a:effectLst/>
              <a:latin typeface="Times New Roman" panose="02020603050405020304" pitchFamily="18" charset="0"/>
              <a:ea typeface="+mn-ea"/>
              <a:cs typeface="+mn-cs"/>
            </a:endParaRPr>
          </a:p>
          <a:p>
            <a:r>
              <a:rPr kumimoji="1" lang="en-US" sz="1200" kern="1200" dirty="0" smtClean="0">
                <a:solidFill>
                  <a:schemeClr val="tx1"/>
                </a:solidFill>
                <a:effectLst/>
                <a:latin typeface="Times New Roman" panose="02020603050405020304" pitchFamily="18" charset="0"/>
                <a:ea typeface="+mn-ea"/>
                <a:cs typeface="+mn-cs"/>
              </a:rPr>
              <a:t>After the project implementation and closure stages covered in chapters 13 and 14, this chapter goes beyond project management, to focus on project portfolio management at the corporate level. Project portfolio management takes an integrated approach to optimally coordinating corporate-wide project resources, not only to achieve the organization’s short-term operational needs, but also realizing its strategic visions and goals. </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2</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594211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pPr lvl="0"/>
            <a:r>
              <a:rPr kumimoji="1" lang="en-US" sz="1200" b="1" kern="1200" dirty="0" smtClean="0">
                <a:solidFill>
                  <a:schemeClr val="tx1"/>
                </a:solidFill>
                <a:effectLst/>
                <a:latin typeface="Times New Roman" panose="02020603050405020304" pitchFamily="18" charset="0"/>
                <a:ea typeface="+mn-ea"/>
                <a:cs typeface="+mn-cs"/>
              </a:rPr>
              <a:t>Trends in project management </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Current and future trends that represent forces for change that increase the need for and importance of the oversight functions of project management are global competition, knowledge explosion, innovation, time to market, and shortened product life cycles. As a result, the two major trends in project management in the 21st century are: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An increase in the scope of project management and systems integration as the focus of projects has shifted from tactical to strategic, and</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An increasing need for more internal discipline in the ways that projects are managed.</a:t>
            </a:r>
          </a:p>
          <a:p>
            <a:endParaRPr lang="en-US" dirty="0"/>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3</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89757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Oversight</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Project oversight is embodied in a set of principles and processes intended to guide and improve the management of projects. Its purposes are to ensure projects meet the organizational needs for standards, procedures, accountability, efficient allocation of resources, and continuous improvement in the management of projects and to support the project manager.</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4</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2390187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Importance of Oversight to the Project Manager </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Oversight functions are important to project managers because they:</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Provide support and help to the project manager where needed.</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Determine the environment in which the project manager will implement his or her project.</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Influence the performance measures used to hold the project manager responsible and accountable.</a:t>
            </a:r>
          </a:p>
          <a:p>
            <a:pPr marL="171450" lvl="0" indent="-171450" eaLnBrk="0" fontAlgn="base" hangingPunct="0">
              <a:buFont typeface="Arial" panose="020B0604020202020204" pitchFamily="34" charset="0"/>
              <a:buChar char="•"/>
            </a:pPr>
            <a:r>
              <a:rPr kumimoji="1" lang="en-US" sz="1200" kern="1200" dirty="0" smtClean="0">
                <a:solidFill>
                  <a:schemeClr val="tx1"/>
                </a:solidFill>
                <a:effectLst/>
                <a:latin typeface="Times New Roman" panose="02020603050405020304" pitchFamily="18" charset="0"/>
                <a:ea typeface="+mn-ea"/>
                <a:cs typeface="+mn-cs"/>
              </a:rPr>
              <a:t>Provide the oversight group to which the project manager will be reporting at predetermined phases in the project.</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5</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103036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Oversight Activities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Typical activities of project oversight cover two dimensions: organization and project.</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Oversight activities at the organization level include</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Project selection.</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Portfolio management.</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Improving how all projects are managed over time.</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Assessing and elevating the maturity level of the organization’s project management system.</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Using balanced scorecard approach to review progress on strategic priorities.</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Oversight activities at the project level include:</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Reviewing projects’ objectives.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Deciding on issues raised by the project manager.</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Tracking and assisting the project to resolve bottlenecks.</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Reviewing status reports from the project manager.</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Auditing and reviewing lessons learned.</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Authorizing major deviations from the original scope.</a:t>
            </a:r>
          </a:p>
          <a:p>
            <a:pPr lvl="1" eaLnBrk="0" fontAlgn="base" hangingPunct="0"/>
            <a:r>
              <a:rPr kumimoji="1" lang="en-US" sz="1200" kern="1200" dirty="0" smtClean="0">
                <a:solidFill>
                  <a:schemeClr val="tx1"/>
                </a:solidFill>
                <a:effectLst/>
                <a:latin typeface="Times New Roman" panose="02020603050405020304" pitchFamily="18" charset="0"/>
                <a:ea typeface="+mn-ea"/>
                <a:cs typeface="+mn-cs"/>
              </a:rPr>
              <a:t>Cancelling the project.</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6</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3550018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Portfolio Management and Project Office</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Portfolio management is becoming more common and important to project organizations, especially among high-performing companies.</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Project portfolio management centralizes the management of all projects to ensure that the allocation of resources to projects is directed toward projects that contribute the greatest value to organization goals.</a:t>
            </a: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Project Office (PO) is an organization unit responsible for continued support of consistent application of selection criteria, standards, and processes; training of and general assistance to project managers; and continued improvement and use of best practices.</a:t>
            </a:r>
            <a:endParaRPr kumimoji="1" lang="en-US" sz="1200" kern="1200" dirty="0">
              <a:solidFill>
                <a:schemeClr val="tx1"/>
              </a:solidFill>
              <a:effectLst/>
              <a:latin typeface="Times New Roman" panose="02020603050405020304" pitchFamily="18" charset="0"/>
              <a:ea typeface="+mn-ea"/>
              <a:cs typeface="+mn-cs"/>
            </a:endParaRPr>
          </a:p>
        </p:txBody>
      </p:sp>
      <p:sp>
        <p:nvSpPr>
          <p:cNvPr id="2" name="Slide Number Placeholder 1"/>
          <p:cNvSpPr>
            <a:spLocks noGrp="1"/>
          </p:cNvSpPr>
          <p:nvPr>
            <p:ph type="sldNum" sz="quarter" idx="10"/>
          </p:nvPr>
        </p:nvSpPr>
        <p:spPr/>
        <p:txBody>
          <a:bodyPr/>
          <a:lstStyle/>
          <a:p>
            <a:r>
              <a:rPr lang="en-US" dirty="0" smtClean="0"/>
              <a:t>16–</a:t>
            </a:r>
            <a:fld id="{0021D51A-B140-41D8-B455-79292309F0E0}" type="slidenum">
              <a:rPr lang="en-US" smtClean="0"/>
              <a:pPr/>
              <a:t>7</a:t>
            </a:fld>
            <a:endParaRPr lang="en-US" dirty="0"/>
          </a:p>
        </p:txBody>
      </p:sp>
      <p:sp>
        <p:nvSpPr>
          <p:cNvPr id="3" name="Header Placeholder 2"/>
          <p:cNvSpPr>
            <a:spLocks noGrp="1"/>
          </p:cNvSpPr>
          <p:nvPr>
            <p:ph type="hdr" sz="quarter" idx="11"/>
          </p:nvPr>
        </p:nvSpPr>
        <p:spPr/>
        <p:txBody>
          <a:bodyPr/>
          <a:lstStyle/>
          <a:p>
            <a:r>
              <a:rPr lang="en-US" dirty="0" smtClean="0"/>
              <a:t>Project Management 6e.</a:t>
            </a:r>
            <a:endParaRPr lang="en-US" dirty="0"/>
          </a:p>
        </p:txBody>
      </p:sp>
    </p:spTree>
    <p:extLst>
      <p:ext uri="{BB962C8B-B14F-4D97-AF65-F5344CB8AC3E}">
        <p14:creationId xmlns:p14="http://schemas.microsoft.com/office/powerpoint/2010/main" val="250949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Project Portfolio Management Functions</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Key responsibilities of the project portfolio management office and/or the senior executive oversight committee for managing the organization’s project portfolio include:</a:t>
            </a:r>
          </a:p>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Reviewing project options available by type (new, operational, compliance)</a:t>
            </a:r>
          </a:p>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Confirming business case and linkage to organizational strategy</a:t>
            </a:r>
          </a:p>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Selecting, prioritizing, and balancing the overall risk of all organizational projects</a:t>
            </a:r>
          </a:p>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Ensuring availability of resources and competencies</a:t>
            </a:r>
          </a:p>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Setting macro time, cost, and requirements</a:t>
            </a:r>
          </a:p>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Reviewing gating outcomes</a:t>
            </a:r>
            <a:endParaRPr kumimoji="1" lang="en-US" sz="1200" kern="1200" dirty="0">
              <a:solidFill>
                <a:schemeClr val="tx1"/>
              </a:solidFill>
              <a:effectLst/>
              <a:latin typeface="Times New Roman" panose="02020603050405020304" pitchFamily="18" charset="0"/>
              <a:ea typeface="+mn-ea"/>
              <a:cs typeface="+mn-cs"/>
            </a:endParaRPr>
          </a:p>
        </p:txBody>
      </p:sp>
      <p:sp>
        <p:nvSpPr>
          <p:cNvPr id="4" name="Header Placeholder 3"/>
          <p:cNvSpPr>
            <a:spLocks noGrp="1"/>
          </p:cNvSpPr>
          <p:nvPr>
            <p:ph type="hdr" sz="quarter" idx="10"/>
          </p:nvPr>
        </p:nvSpPr>
        <p:spPr/>
        <p:txBody>
          <a:bodyPr/>
          <a:lstStyle/>
          <a:p>
            <a:r>
              <a:rPr lang="en-US" smtClean="0"/>
              <a:t>Project Management 6e.</a:t>
            </a:r>
            <a:endParaRPr lang="en-US" dirty="0"/>
          </a:p>
        </p:txBody>
      </p:sp>
      <p:sp>
        <p:nvSpPr>
          <p:cNvPr id="5" name="Slide Number Placeholder 4"/>
          <p:cNvSpPr>
            <a:spLocks noGrp="1"/>
          </p:cNvSpPr>
          <p:nvPr>
            <p:ph type="sldNum" sz="quarter" idx="11"/>
          </p:nvPr>
        </p:nvSpPr>
        <p:spPr/>
        <p:txBody>
          <a:bodyPr/>
          <a:lstStyle/>
          <a:p>
            <a:r>
              <a:rPr lang="en-US" smtClean="0"/>
              <a:t>16–</a:t>
            </a:r>
            <a:fld id="{0021D51A-B140-41D8-B455-79292309F0E0}" type="slidenum">
              <a:rPr lang="en-US" smtClean="0"/>
              <a:pPr/>
              <a:t>8</a:t>
            </a:fld>
            <a:endParaRPr lang="en-US" dirty="0"/>
          </a:p>
        </p:txBody>
      </p:sp>
    </p:spTree>
    <p:extLst>
      <p:ext uri="{BB962C8B-B14F-4D97-AF65-F5344CB8AC3E}">
        <p14:creationId xmlns:p14="http://schemas.microsoft.com/office/powerpoint/2010/main" val="3546911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r>
              <a:rPr kumimoji="1" lang="en-US" sz="1200" b="1" kern="1200" dirty="0" smtClean="0">
                <a:solidFill>
                  <a:schemeClr val="tx1"/>
                </a:solidFill>
                <a:effectLst/>
                <a:latin typeface="Times New Roman" panose="02020603050405020304" pitchFamily="18" charset="0"/>
                <a:ea typeface="+mn-ea"/>
                <a:cs typeface="+mn-cs"/>
              </a:rPr>
              <a:t>Benefits of the Project (Portfolio) Office</a:t>
            </a:r>
            <a:endParaRPr kumimoji="1" lang="en-US" sz="1200" kern="1200" dirty="0" smtClean="0">
              <a:solidFill>
                <a:schemeClr val="tx1"/>
              </a:solidFill>
              <a:effectLst/>
              <a:latin typeface="Times New Roman" panose="02020603050405020304" pitchFamily="18" charset="0"/>
              <a:ea typeface="+mn-ea"/>
              <a:cs typeface="+mn-cs"/>
            </a:endParaRPr>
          </a:p>
          <a:p>
            <a:pPr eaLnBrk="0" fontAlgn="base" hangingPunct="0"/>
            <a:r>
              <a:rPr kumimoji="1" lang="en-US" sz="1200" kern="1200" dirty="0" smtClean="0">
                <a:solidFill>
                  <a:schemeClr val="tx1"/>
                </a:solidFill>
                <a:effectLst/>
                <a:latin typeface="Times New Roman" panose="02020603050405020304" pitchFamily="18" charset="0"/>
                <a:ea typeface="+mn-ea"/>
                <a:cs typeface="+mn-cs"/>
              </a:rPr>
              <a:t>Benefits of the project office (PO) include:</a:t>
            </a:r>
          </a:p>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Support integration of project portfolios for the use of best practices in strategic planning and control.</a:t>
            </a:r>
          </a:p>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Serve as a bridge between senior management and project managers within the social/cultural environment of the organization.</a:t>
            </a:r>
          </a:p>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Support integration of project management processes from selection through project closure and lessons learned.</a:t>
            </a:r>
          </a:p>
          <a:p>
            <a:pPr lvl="0" eaLnBrk="0" fontAlgn="base" hangingPunct="0"/>
            <a:r>
              <a:rPr kumimoji="1" lang="en-US" sz="1200" kern="1200" dirty="0" smtClean="0">
                <a:solidFill>
                  <a:schemeClr val="tx1"/>
                </a:solidFill>
                <a:effectLst/>
                <a:latin typeface="Times New Roman" panose="02020603050405020304" pitchFamily="18" charset="0"/>
                <a:ea typeface="+mn-ea"/>
                <a:cs typeface="+mn-cs"/>
              </a:rPr>
              <a:t>Provide training that supports the movement of the organization to a higher level of project management maturity.</a:t>
            </a:r>
            <a:endParaRPr kumimoji="1" lang="en-US" sz="1200" kern="1200" dirty="0">
              <a:solidFill>
                <a:schemeClr val="tx1"/>
              </a:solidFill>
              <a:effectLst/>
              <a:latin typeface="Times New Roman" panose="02020603050405020304" pitchFamily="18" charset="0"/>
              <a:ea typeface="+mn-ea"/>
              <a:cs typeface="+mn-cs"/>
            </a:endParaRPr>
          </a:p>
        </p:txBody>
      </p:sp>
      <p:sp>
        <p:nvSpPr>
          <p:cNvPr id="4" name="Header Placeholder 3"/>
          <p:cNvSpPr>
            <a:spLocks noGrp="1"/>
          </p:cNvSpPr>
          <p:nvPr>
            <p:ph type="hdr" sz="quarter" idx="10"/>
          </p:nvPr>
        </p:nvSpPr>
        <p:spPr/>
        <p:txBody>
          <a:bodyPr/>
          <a:lstStyle/>
          <a:p>
            <a:r>
              <a:rPr lang="en-US" smtClean="0"/>
              <a:t>Project Management 6e.</a:t>
            </a:r>
            <a:endParaRPr lang="en-US" dirty="0"/>
          </a:p>
        </p:txBody>
      </p:sp>
      <p:sp>
        <p:nvSpPr>
          <p:cNvPr id="5" name="Slide Number Placeholder 4"/>
          <p:cNvSpPr>
            <a:spLocks noGrp="1"/>
          </p:cNvSpPr>
          <p:nvPr>
            <p:ph type="sldNum" sz="quarter" idx="11"/>
          </p:nvPr>
        </p:nvSpPr>
        <p:spPr/>
        <p:txBody>
          <a:bodyPr/>
          <a:lstStyle/>
          <a:p>
            <a:r>
              <a:rPr lang="en-US" smtClean="0"/>
              <a:t>16–</a:t>
            </a:r>
            <a:fld id="{0021D51A-B140-41D8-B455-79292309F0E0}" type="slidenum">
              <a:rPr lang="en-US" smtClean="0"/>
              <a:pPr/>
              <a:t>9</a:t>
            </a:fld>
            <a:endParaRPr lang="en-US" dirty="0"/>
          </a:p>
        </p:txBody>
      </p:sp>
    </p:spTree>
    <p:extLst>
      <p:ext uri="{BB962C8B-B14F-4D97-AF65-F5344CB8AC3E}">
        <p14:creationId xmlns:p14="http://schemas.microsoft.com/office/powerpoint/2010/main" val="57851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4063" name="Text Box 31"/>
          <p:cNvSpPr txBox="1">
            <a:spLocks noChangeArrowheads="1"/>
          </p:cNvSpPr>
          <p:nvPr userDrawn="1"/>
        </p:nvSpPr>
        <p:spPr bwMode="auto">
          <a:xfrm>
            <a:off x="5549900" y="2727325"/>
            <a:ext cx="3470275" cy="70788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l">
              <a:spcBef>
                <a:spcPct val="50000"/>
              </a:spcBef>
            </a:pPr>
            <a:r>
              <a:rPr lang="en-US" sz="4000" b="1" dirty="0" smtClean="0">
                <a:solidFill>
                  <a:srgbClr val="002060"/>
                </a:solidFill>
                <a:effectLst>
                  <a:outerShdw blurRad="38100" dist="38100" dir="2700000" algn="tl">
                    <a:srgbClr val="000000">
                      <a:alpha val="43137"/>
                    </a:srgbClr>
                  </a:outerShdw>
                </a:effectLst>
              </a:rPr>
              <a:t>Oversight</a:t>
            </a:r>
            <a:endParaRPr lang="en-US" sz="4000" b="1" dirty="0">
              <a:solidFill>
                <a:srgbClr val="002060"/>
              </a:solidFill>
              <a:effectLst>
                <a:outerShdw blurRad="38100" dist="38100" dir="2700000" algn="tl">
                  <a:srgbClr val="000000">
                    <a:alpha val="43137"/>
                  </a:srgbClr>
                </a:outerShdw>
              </a:effectLst>
            </a:endParaRPr>
          </a:p>
        </p:txBody>
      </p:sp>
      <p:sp>
        <p:nvSpPr>
          <p:cNvPr id="44066" name="Text Box 34"/>
          <p:cNvSpPr txBox="1">
            <a:spLocks noChangeArrowheads="1"/>
          </p:cNvSpPr>
          <p:nvPr userDrawn="1"/>
        </p:nvSpPr>
        <p:spPr bwMode="auto">
          <a:xfrm>
            <a:off x="5531177" y="1781298"/>
            <a:ext cx="2925763" cy="36933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b="1" dirty="0">
                <a:solidFill>
                  <a:schemeClr val="accent3">
                    <a:lumMod val="75000"/>
                  </a:schemeClr>
                </a:solidFill>
              </a:rPr>
              <a:t>CHAPTER </a:t>
            </a:r>
            <a:r>
              <a:rPr lang="en-US" sz="1800" b="1" dirty="0" smtClean="0">
                <a:solidFill>
                  <a:schemeClr val="accent3">
                    <a:lumMod val="75000"/>
                  </a:schemeClr>
                </a:solidFill>
              </a:rPr>
              <a:t>SIXTEEN</a:t>
            </a:r>
            <a:endParaRPr lang="en-US" sz="1800" b="1" dirty="0">
              <a:solidFill>
                <a:schemeClr val="accent3">
                  <a:lumMod val="75000"/>
                </a:schemeClr>
              </a:solidFill>
            </a:endParaRPr>
          </a:p>
        </p:txBody>
      </p:sp>
      <p:sp>
        <p:nvSpPr>
          <p:cNvPr id="6" name="Rectangle 32"/>
          <p:cNvSpPr>
            <a:spLocks noChangeArrowheads="1"/>
          </p:cNvSpPr>
          <p:nvPr userDrawn="1"/>
        </p:nvSpPr>
        <p:spPr bwMode="auto">
          <a:xfrm>
            <a:off x="5915025" y="6172200"/>
            <a:ext cx="2803525"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DDDDDD"/>
                  </a:outerShdw>
                </a:effectLst>
              </a14:hiddenEffects>
            </a:ext>
          </a:extLst>
        </p:spPr>
        <p:txBody>
          <a:bodyPr anchor="b">
            <a:spAutoFit/>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spcBef>
                <a:spcPct val="50000"/>
              </a:spcBef>
              <a:defRPr/>
            </a:pPr>
            <a:r>
              <a:rPr lang="en-US" sz="900" b="1" i="1" dirty="0" smtClean="0">
                <a:solidFill>
                  <a:schemeClr val="bg1"/>
                </a:solidFill>
                <a:effectLst>
                  <a:outerShdw blurRad="38100" dist="38100" dir="2700000" algn="tl">
                    <a:srgbClr val="000000">
                      <a:alpha val="43137"/>
                    </a:srgbClr>
                  </a:outerShdw>
                </a:effectLst>
              </a:rPr>
              <a:t>PowerPoint Presentation by Charlie Cook</a:t>
            </a:r>
          </a:p>
        </p:txBody>
      </p:sp>
      <p:sp>
        <p:nvSpPr>
          <p:cNvPr id="7" name="Rectangle 33"/>
          <p:cNvSpPr>
            <a:spLocks noChangeArrowheads="1"/>
          </p:cNvSpPr>
          <p:nvPr userDrawn="1"/>
        </p:nvSpPr>
        <p:spPr bwMode="auto">
          <a:xfrm>
            <a:off x="6072188" y="5802313"/>
            <a:ext cx="24876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b">
            <a:spAutoFit/>
          </a:bodyPr>
          <a:lstStyle>
            <a:lvl1pPr algn="ctr">
              <a:defRPr sz="1000">
                <a:solidFill>
                  <a:schemeClr val="tx1"/>
                </a:solidFill>
                <a:latin typeface="Arial" panose="020B0604020202020204" pitchFamily="34" charset="0"/>
              </a:defRPr>
            </a:lvl1pPr>
            <a:lvl2pPr marL="742950" indent="-285750" algn="ctr">
              <a:defRPr sz="1000">
                <a:solidFill>
                  <a:schemeClr val="tx1"/>
                </a:solidFill>
                <a:latin typeface="Arial" panose="020B0604020202020204" pitchFamily="34" charset="0"/>
              </a:defRPr>
            </a:lvl2pPr>
            <a:lvl3pPr marL="1143000" indent="-228600" algn="ctr">
              <a:defRPr sz="1000">
                <a:solidFill>
                  <a:schemeClr val="tx1"/>
                </a:solidFill>
                <a:latin typeface="Arial" panose="020B0604020202020204" pitchFamily="34" charset="0"/>
              </a:defRPr>
            </a:lvl3pPr>
            <a:lvl4pPr marL="1600200" indent="-228600" algn="ctr">
              <a:defRPr sz="1000">
                <a:solidFill>
                  <a:schemeClr val="tx1"/>
                </a:solidFill>
                <a:latin typeface="Arial" panose="020B0604020202020204" pitchFamily="34" charset="0"/>
              </a:defRPr>
            </a:lvl4pPr>
            <a:lvl5pPr marL="2057400" indent="-228600" algn="ctr">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defRPr/>
            </a:pPr>
            <a:r>
              <a:rPr lang="en-US" sz="900" b="1" i="1" dirty="0" smtClean="0">
                <a:solidFill>
                  <a:schemeClr val="bg1"/>
                </a:solidFill>
                <a:effectLst>
                  <a:outerShdw blurRad="38100" dist="38100" dir="2700000" algn="tl">
                    <a:srgbClr val="000000">
                      <a:alpha val="43137"/>
                    </a:srgbClr>
                  </a:outerShdw>
                </a:effectLst>
              </a:rPr>
              <a:t>Copyright </a:t>
            </a:r>
            <a:r>
              <a:rPr lang="en-US" sz="900" b="1" i="1" dirty="0" smtClean="0">
                <a:solidFill>
                  <a:schemeClr val="bg1"/>
                </a:solidFill>
                <a:effectLst>
                  <a:outerShdw blurRad="38100" dist="38100" dir="2700000" algn="tl">
                    <a:srgbClr val="000000">
                      <a:alpha val="43137"/>
                    </a:srgbClr>
                  </a:outerShdw>
                </a:effectLst>
                <a:cs typeface="Arial" panose="020B0604020202020204" pitchFamily="34" charset="0"/>
              </a:rPr>
              <a:t>© </a:t>
            </a:r>
            <a:r>
              <a:rPr lang="en-US" sz="900" b="1" i="1" dirty="0" smtClean="0">
                <a:solidFill>
                  <a:schemeClr val="bg1"/>
                </a:solidFill>
                <a:effectLst>
                  <a:outerShdw blurRad="38100" dist="38100" dir="2700000" algn="tl">
                    <a:srgbClr val="000000">
                      <a:alpha val="43137"/>
                    </a:srgbClr>
                  </a:outerShdw>
                </a:effectLst>
              </a:rPr>
              <a:t>2014 McGraw-Hill Education. </a:t>
            </a:r>
            <a:br>
              <a:rPr lang="en-US" sz="900" b="1" i="1" dirty="0" smtClean="0">
                <a:solidFill>
                  <a:schemeClr val="bg1"/>
                </a:solidFill>
                <a:effectLst>
                  <a:outerShdw blurRad="38100" dist="38100" dir="2700000" algn="tl">
                    <a:srgbClr val="000000">
                      <a:alpha val="43137"/>
                    </a:srgbClr>
                  </a:outerShdw>
                </a:effectLst>
              </a:rPr>
            </a:br>
            <a:r>
              <a:rPr lang="en-US" sz="900" b="1" i="1" dirty="0" smtClean="0">
                <a:solidFill>
                  <a:schemeClr val="bg1"/>
                </a:solidFill>
                <a:effectLst>
                  <a:outerShdw blurRad="38100" dist="38100" dir="2700000" algn="tl">
                    <a:srgbClr val="000000">
                      <a:alpha val="43137"/>
                    </a:srgbClr>
                  </a:outerShdw>
                </a:effectLst>
              </a:rPr>
              <a:t>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1"/>
          </p:nvPr>
        </p:nvSpPr>
        <p:spPr/>
        <p:txBody>
          <a:bodyPr/>
          <a:lstStyle>
            <a:lvl1pPr>
              <a:defRPr/>
            </a:lvl1pPr>
          </a:lstStyle>
          <a:p>
            <a:r>
              <a:rPr lang="en-US" dirty="0" smtClean="0"/>
              <a:t>~</a:t>
            </a:r>
            <a:r>
              <a:rPr lang="en-US" dirty="0" smtClean="0">
                <a:cs typeface="Times New Roman" panose="02020603050405020304" pitchFamily="18" charset="0"/>
              </a:rPr>
              <a:t>–</a:t>
            </a:r>
            <a:fld id="{99A9600D-45E7-4CF0-AB14-5C77CDB2B045}" type="slidenum">
              <a:rPr lang="en-US" smtClean="0"/>
              <a:pPr/>
              <a:t>‹#›</a:t>
            </a:fld>
            <a:endParaRPr lang="en-US" dirty="0"/>
          </a:p>
        </p:txBody>
      </p:sp>
    </p:spTree>
    <p:extLst>
      <p:ext uri="{BB962C8B-B14F-4D97-AF65-F5344CB8AC3E}">
        <p14:creationId xmlns:p14="http://schemas.microsoft.com/office/powerpoint/2010/main" val="5752566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63525"/>
            <a:ext cx="8153400" cy="1245256"/>
          </a:xfrm>
        </p:spPr>
        <p:txBody>
          <a:bodyPr/>
          <a:lstStyle/>
          <a:p>
            <a:r>
              <a:rPr lang="en-US" smtClean="0"/>
              <a:t>Click to edit Master title style</a:t>
            </a:r>
            <a:endParaRPr lang="en-US"/>
          </a:p>
        </p:txBody>
      </p:sp>
      <p:sp>
        <p:nvSpPr>
          <p:cNvPr id="3" name="Content Placeholder 2"/>
          <p:cNvSpPr>
            <a:spLocks noGrp="1"/>
          </p:cNvSpPr>
          <p:nvPr>
            <p:ph idx="1"/>
          </p:nvPr>
        </p:nvSpPr>
        <p:spPr>
          <a:xfrm>
            <a:off x="533400" y="1600220"/>
            <a:ext cx="8077200" cy="449578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1"/>
          </p:nvPr>
        </p:nvSpPr>
        <p:spPr/>
        <p:txBody>
          <a:bodyPr/>
          <a:lstStyle>
            <a:lvl1pPr>
              <a:defRPr/>
            </a:lvl1pPr>
          </a:lstStyle>
          <a:p>
            <a:r>
              <a:rPr lang="en-US" dirty="0" smtClean="0"/>
              <a:t>~</a:t>
            </a:r>
            <a:r>
              <a:rPr lang="en-US" dirty="0" smtClean="0">
                <a:cs typeface="Times New Roman" panose="02020603050405020304" pitchFamily="18" charset="0"/>
              </a:rPr>
              <a:t>–</a:t>
            </a:r>
            <a:fld id="{99A9600D-45E7-4CF0-AB14-5C77CDB2B045}" type="slidenum">
              <a:rPr lang="en-US" smtClean="0"/>
              <a:pPr/>
              <a:t>‹#›</a:t>
            </a:fld>
            <a:endParaRPr lang="en-US" dirty="0"/>
          </a:p>
        </p:txBody>
      </p:sp>
    </p:spTree>
    <p:extLst>
      <p:ext uri="{BB962C8B-B14F-4D97-AF65-F5344CB8AC3E}">
        <p14:creationId xmlns:p14="http://schemas.microsoft.com/office/powerpoint/2010/main" val="12659738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lvl1pPr>
              <a:defRPr/>
            </a:lvl1pPr>
          </a:lstStyle>
          <a:p>
            <a:r>
              <a:rPr lang="en-US" dirty="0" smtClean="0"/>
              <a:t>~</a:t>
            </a:r>
            <a:r>
              <a:rPr lang="en-US" dirty="0" smtClean="0">
                <a:cs typeface="Times New Roman" panose="02020603050405020304" pitchFamily="18" charset="0"/>
              </a:rPr>
              <a:t>–</a:t>
            </a:r>
            <a:fld id="{14730FF1-74CE-4463-A621-CE9BB931BE24}" type="slidenum">
              <a:rPr lang="en-US" smtClean="0"/>
              <a:pPr/>
              <a:t>‹#›</a:t>
            </a:fld>
            <a:endParaRPr lang="en-US" dirty="0"/>
          </a:p>
        </p:txBody>
      </p:sp>
    </p:spTree>
    <p:extLst>
      <p:ext uri="{BB962C8B-B14F-4D97-AF65-F5344CB8AC3E}">
        <p14:creationId xmlns:p14="http://schemas.microsoft.com/office/powerpoint/2010/main" val="15684434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19200"/>
            <a:ext cx="39624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9624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r>
              <a:rPr lang="en-US" dirty="0"/>
              <a:t>16</a:t>
            </a:r>
            <a:r>
              <a:rPr lang="en-US" dirty="0">
                <a:cs typeface="Times New Roman" panose="02020603050405020304" pitchFamily="18" charset="0"/>
              </a:rPr>
              <a:t>–</a:t>
            </a:r>
            <a:fld id="{6D6C5132-2022-434E-B239-34C4CAD02415}" type="slidenum">
              <a:rPr lang="en-US"/>
              <a:pPr/>
              <a:t>‹#›</a:t>
            </a:fld>
            <a:endParaRPr lang="en-US" dirty="0"/>
          </a:p>
        </p:txBody>
      </p:sp>
    </p:spTree>
    <p:extLst>
      <p:ext uri="{BB962C8B-B14F-4D97-AF65-F5344CB8AC3E}">
        <p14:creationId xmlns:p14="http://schemas.microsoft.com/office/powerpoint/2010/main" val="2652288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1" name="Rectangle 3"/>
          <p:cNvSpPr>
            <a:spLocks noGrp="1" noChangeArrowheads="1"/>
          </p:cNvSpPr>
          <p:nvPr>
            <p:ph type="sldNum" sz="quarter" idx="4"/>
          </p:nvPr>
        </p:nvSpPr>
        <p:spPr bwMode="auto">
          <a:xfrm>
            <a:off x="6492875" y="6553200"/>
            <a:ext cx="211772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defRPr i="1">
                <a:effectLst>
                  <a:outerShdw blurRad="38100" dist="38100" dir="2700000" algn="tl">
                    <a:srgbClr val="C0C0C0"/>
                  </a:outerShdw>
                </a:effectLst>
              </a:defRPr>
            </a:lvl1pPr>
          </a:lstStyle>
          <a:p>
            <a:r>
              <a:rPr lang="en-US" dirty="0" smtClean="0"/>
              <a:t>~</a:t>
            </a:r>
            <a:r>
              <a:rPr lang="en-US" dirty="0" smtClean="0">
                <a:cs typeface="Times New Roman" panose="02020603050405020304" pitchFamily="18" charset="0"/>
              </a:rPr>
              <a:t>–</a:t>
            </a:r>
            <a:fld id="{B049FE56-CC7F-4BE2-B4D1-36EE4941209D}" type="slidenum">
              <a:rPr lang="en-US" smtClean="0"/>
              <a:pPr/>
              <a:t>‹#›</a:t>
            </a:fld>
            <a:endParaRPr lang="en-US" dirty="0"/>
          </a:p>
        </p:txBody>
      </p:sp>
      <p:sp>
        <p:nvSpPr>
          <p:cNvPr id="43012" name="Rectangle 4"/>
          <p:cNvSpPr>
            <a:spLocks noGrp="1" noChangeArrowheads="1"/>
          </p:cNvSpPr>
          <p:nvPr>
            <p:ph type="title"/>
          </p:nvPr>
        </p:nvSpPr>
        <p:spPr bwMode="blackWhite">
          <a:xfrm>
            <a:off x="495300" y="263525"/>
            <a:ext cx="8153400" cy="823913"/>
          </a:xfrm>
          <a:prstGeom prst="roundRect">
            <a:avLst>
              <a:gd name="adj" fmla="val 7419"/>
            </a:avLst>
          </a:prstGeom>
          <a:blipFill dpi="0" rotWithShape="1">
            <a:blip r:embed="rId7">
              <a:extLst>
                <a:ext uri="{28A0092B-C50C-407E-A947-70E740481C1C}">
                  <a14:useLocalDpi xmlns:a14="http://schemas.microsoft.com/office/drawing/2010/main" val="0"/>
                </a:ext>
              </a:extLst>
            </a:blip>
            <a:srcRect/>
            <a:stretch>
              <a:fillRect/>
            </a:stretch>
          </a:blipFill>
          <a:ln w="9525">
            <a:solidFill>
              <a:srgbClr val="4D4D4D"/>
            </a:solidFill>
            <a:round/>
            <a:headEnd/>
            <a:tailEnd/>
          </a:ln>
          <a:effectLst>
            <a:outerShdw blurRad="50800" dist="38100" dir="2700000" algn="tl" rotWithShape="0">
              <a:prstClr val="black">
                <a:alpha val="40000"/>
              </a:prstClr>
            </a:outerShdw>
          </a:effectLst>
        </p:spPr>
        <p:txBody>
          <a:bodyPr vert="horz" wrap="square" lIns="91440" tIns="137160" rIns="91440" bIns="137160" numCol="1" anchor="t" anchorCtr="0" compatLnSpc="1">
            <a:prstTxWarp prst="textNoShape">
              <a:avLst/>
            </a:prstTxWarp>
            <a:spAutoFit/>
          </a:bodyPr>
          <a:lstStyle/>
          <a:p>
            <a:pPr lvl="0"/>
            <a:endParaRPr lang="en-US" dirty="0" smtClean="0"/>
          </a:p>
        </p:txBody>
      </p:sp>
      <p:sp>
        <p:nvSpPr>
          <p:cNvPr id="43013" name="Rectangle 5"/>
          <p:cNvSpPr>
            <a:spLocks noGrp="1" noChangeArrowheads="1"/>
          </p:cNvSpPr>
          <p:nvPr>
            <p:ph type="body" idx="1"/>
          </p:nvPr>
        </p:nvSpPr>
        <p:spPr bwMode="auto">
          <a:xfrm>
            <a:off x="533400" y="1219200"/>
            <a:ext cx="8077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5" r:id="rId3"/>
    <p:sldLayoutId id="2147483663" r:id="rId4"/>
    <p:sldLayoutId id="2147483664" r:id="rId5"/>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box(out)">
                                      <p:cBhvr>
                                        <p:cTn id="7" dur="500"/>
                                        <p:tgtEl>
                                          <p:spTgt spid="430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3">
                                            <p:txEl>
                                              <p:pRg st="0" end="0"/>
                                            </p:txEl>
                                          </p:spTgt>
                                        </p:tgtEl>
                                        <p:attrNameLst>
                                          <p:attrName>style.visibility</p:attrName>
                                        </p:attrNameLst>
                                      </p:cBhvr>
                                      <p:to>
                                        <p:strVal val="visible"/>
                                      </p:to>
                                    </p:set>
                                    <p:animEffect transition="in" filter="wipe(left)">
                                      <p:cBhvr>
                                        <p:cTn id="12" dur="500"/>
                                        <p:tgtEl>
                                          <p:spTgt spid="43013">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3013">
                                            <p:txEl>
                                              <p:pRg st="1" end="1"/>
                                            </p:txEl>
                                          </p:spTgt>
                                        </p:tgtEl>
                                        <p:attrNameLst>
                                          <p:attrName>style.visibility</p:attrName>
                                        </p:attrNameLst>
                                      </p:cBhvr>
                                      <p:to>
                                        <p:strVal val="visible"/>
                                      </p:to>
                                    </p:set>
                                    <p:animEffect transition="in" filter="wipe(left)">
                                      <p:cBhvr>
                                        <p:cTn id="16" dur="500"/>
                                        <p:tgtEl>
                                          <p:spTgt spid="43013">
                                            <p:txEl>
                                              <p:pRg st="1" end="1"/>
                                            </p:txEl>
                                          </p:spTgt>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3013">
                                            <p:txEl>
                                              <p:pRg st="2" end="2"/>
                                            </p:txEl>
                                          </p:spTgt>
                                        </p:tgtEl>
                                        <p:attrNameLst>
                                          <p:attrName>style.visibility</p:attrName>
                                        </p:attrNameLst>
                                      </p:cBhvr>
                                      <p:to>
                                        <p:strVal val="visible"/>
                                      </p:to>
                                    </p:set>
                                    <p:animEffect transition="in" filter="wipe(left)">
                                      <p:cBhvr>
                                        <p:cTn id="20" dur="500"/>
                                        <p:tgtEl>
                                          <p:spTgt spid="43013">
                                            <p:txEl>
                                              <p:pRg st="2" end="2"/>
                                            </p:txEl>
                                          </p:spTgt>
                                        </p:tgtEl>
                                      </p:cBhvr>
                                    </p:animEffect>
                                  </p:childTnLst>
                                </p:cTn>
                              </p:par>
                            </p:childTnLst>
                          </p:cTn>
                        </p:par>
                        <p:par>
                          <p:cTn id="21" fill="hold" nodeType="afterGroup">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43013">
                                            <p:txEl>
                                              <p:pRg st="3" end="3"/>
                                            </p:txEl>
                                          </p:spTgt>
                                        </p:tgtEl>
                                        <p:attrNameLst>
                                          <p:attrName>style.visibility</p:attrName>
                                        </p:attrNameLst>
                                      </p:cBhvr>
                                      <p:to>
                                        <p:strVal val="visible"/>
                                      </p:to>
                                    </p:set>
                                    <p:animEffect transition="in" filter="wipe(left)">
                                      <p:cBhvr>
                                        <p:cTn id="24" dur="500"/>
                                        <p:tgtEl>
                                          <p:spTgt spid="43013">
                                            <p:txEl>
                                              <p:pRg st="3" end="3"/>
                                            </p:txEl>
                                          </p:spTgt>
                                        </p:tgtEl>
                                      </p:cBhvr>
                                    </p:animEffect>
                                  </p:childTnLst>
                                </p:cTn>
                              </p:par>
                            </p:childTnLst>
                          </p:cTn>
                        </p:par>
                        <p:par>
                          <p:cTn id="25" fill="hold" nodeType="afterGroup">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3013">
                                            <p:txEl>
                                              <p:pRg st="4" end="4"/>
                                            </p:txEl>
                                          </p:spTgt>
                                        </p:tgtEl>
                                        <p:attrNameLst>
                                          <p:attrName>style.visibility</p:attrName>
                                        </p:attrNameLst>
                                      </p:cBhvr>
                                      <p:to>
                                        <p:strVal val="visible"/>
                                      </p:to>
                                    </p:set>
                                    <p:animEffect transition="in" filter="wipe(left)">
                                      <p:cBhvr>
                                        <p:cTn id="28" dur="500"/>
                                        <p:tgtEl>
                                          <p:spTgt spid="430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animBg="1" autoUpdateAnimBg="0"/>
      <p:bldP spid="43013" grpId="0" uiExpand="1" build="p" autoUpdateAnimBg="0">
        <p:tmplLst>
          <p:tmpl lvl="1">
            <p:tnLst>
              <p:par>
                <p:cTn presetID="22" presetClass="entr" presetSubtype="8" fill="hold" nodeType="click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43013"/>
                        </p:tgtEl>
                        <p:attrNameLst>
                          <p:attrName>style.visibility</p:attrName>
                        </p:attrNameLst>
                      </p:cBhvr>
                      <p:to>
                        <p:strVal val="visible"/>
                      </p:to>
                    </p:set>
                    <p:animEffect transition="in" filter="wipe(left)">
                      <p:cBhvr>
                        <p:cTn dur="500"/>
                        <p:tgtEl>
                          <p:spTgt spid="43013"/>
                        </p:tgtEl>
                      </p:cBhvr>
                    </p:animEffect>
                  </p:childTnLst>
                </p:cTn>
              </p:par>
            </p:tnLst>
          </p:tmpl>
        </p:tmplLst>
      </p:bldP>
    </p:bldLst>
  </p:timing>
  <p:hf hdr="0" ftr="0" dt="0"/>
  <p:txStyles>
    <p:titleStyle>
      <a:lvl1pPr algn="ctr" rtl="0" fontAlgn="base">
        <a:spcBef>
          <a:spcPct val="0"/>
        </a:spcBef>
        <a:spcAft>
          <a:spcPct val="0"/>
        </a:spcAft>
        <a:defRPr sz="3200" kern="1200">
          <a:solidFill>
            <a:srgbClr val="F8F8F8"/>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3200">
          <a:solidFill>
            <a:srgbClr val="F8F8F8"/>
          </a:solidFill>
          <a:effectLst>
            <a:outerShdw blurRad="38100" dist="38100" dir="2700000" algn="tl">
              <a:srgbClr val="000000"/>
            </a:outerShdw>
          </a:effectLst>
          <a:latin typeface="Arial" panose="020B0604020202020204" pitchFamily="34" charset="0"/>
        </a:defRPr>
      </a:lvl9pPr>
    </p:titleStyle>
    <p:bodyStyle>
      <a:lvl1pPr marL="222250" indent="-222250" algn="l" defTabSz="114300" rtl="0" fontAlgn="base">
        <a:spcBef>
          <a:spcPct val="20000"/>
        </a:spcBef>
        <a:spcAft>
          <a:spcPct val="0"/>
        </a:spcAft>
        <a:buChar char="•"/>
        <a:defRPr sz="2800" kern="1200">
          <a:solidFill>
            <a:srgbClr val="336699"/>
          </a:solidFill>
          <a:latin typeface="+mn-lt"/>
          <a:ea typeface="+mn-ea"/>
          <a:cs typeface="+mn-cs"/>
        </a:defRPr>
      </a:lvl1pPr>
      <a:lvl2pPr marL="633413" indent="-296863" algn="l" rtl="0" fontAlgn="base">
        <a:spcBef>
          <a:spcPct val="20000"/>
        </a:spcBef>
        <a:spcAft>
          <a:spcPct val="0"/>
        </a:spcAft>
        <a:buChar char="–"/>
        <a:defRPr sz="2400" kern="1200">
          <a:solidFill>
            <a:srgbClr val="990033"/>
          </a:solidFill>
          <a:latin typeface="+mn-lt"/>
          <a:ea typeface="+mn-ea"/>
          <a:cs typeface="+mn-cs"/>
        </a:defRPr>
      </a:lvl2pPr>
      <a:lvl3pPr marL="971550" indent="-174625" algn="l" rtl="0" fontAlgn="base">
        <a:spcBef>
          <a:spcPct val="20000"/>
        </a:spcBef>
        <a:spcAft>
          <a:spcPct val="0"/>
        </a:spcAft>
        <a:buSzPct val="90000"/>
        <a:buChar char="•"/>
        <a:defRPr sz="2000" kern="1200">
          <a:solidFill>
            <a:srgbClr val="006666"/>
          </a:solidFill>
          <a:latin typeface="Tahoma" panose="020B0604030504040204" pitchFamily="34" charset="0"/>
          <a:ea typeface="+mn-ea"/>
          <a:cs typeface="+mn-cs"/>
        </a:defRPr>
      </a:lvl3pPr>
      <a:lvl4pPr marL="1258888" indent="-173038"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1595438" indent="-160338"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p:cut thruBlk="1"/>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7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16</a:t>
            </a:r>
            <a:r>
              <a:rPr lang="en-US" dirty="0">
                <a:cs typeface="Times New Roman" panose="02020603050405020304" pitchFamily="18" charset="0"/>
              </a:rPr>
              <a:t>–</a:t>
            </a:r>
            <a:fld id="{A7284DAB-EE5B-4ECC-900E-7BD99CBE368A}" type="slidenum">
              <a:rPr lang="en-US"/>
              <a:pPr/>
              <a:t>10</a:t>
            </a:fld>
            <a:endParaRPr lang="en-US" dirty="0"/>
          </a:p>
        </p:txBody>
      </p:sp>
      <p:sp>
        <p:nvSpPr>
          <p:cNvPr id="68610" name="AutoShape 2"/>
          <p:cNvSpPr>
            <a:spLocks noGrp="1" noChangeArrowheads="1"/>
          </p:cNvSpPr>
          <p:nvPr>
            <p:ph type="title"/>
          </p:nvPr>
        </p:nvSpPr>
        <p:spPr>
          <a:xfrm>
            <a:off x="500063" y="273050"/>
            <a:ext cx="8143875" cy="620713"/>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000" dirty="0"/>
              <a:t>Project Portfolio Cost Summary Report for Top Management</a:t>
            </a:r>
          </a:p>
        </p:txBody>
      </p:sp>
      <p:sp>
        <p:nvSpPr>
          <p:cNvPr id="68611" name="Text Box 3"/>
          <p:cNvSpPr txBox="1">
            <a:spLocks noChangeArrowheads="1"/>
          </p:cNvSpPr>
          <p:nvPr/>
        </p:nvSpPr>
        <p:spPr bwMode="auto">
          <a:xfrm>
            <a:off x="7407275" y="6262688"/>
            <a:ext cx="1279525" cy="27463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16.1</a:t>
            </a:r>
            <a:endParaRPr lang="en-US" sz="1200" b="1" dirty="0">
              <a:solidFill>
                <a:srgbClr val="006666"/>
              </a:solidFill>
              <a:cs typeface="Arial" panose="020B0604020202020204" pitchFamily="34" charset="0"/>
            </a:endParaRPr>
          </a:p>
        </p:txBody>
      </p:sp>
      <p:pic>
        <p:nvPicPr>
          <p:cNvPr id="68616" name="Picture 8" descr="16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5" y="1033463"/>
            <a:ext cx="7589838" cy="5230812"/>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172915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68616"/>
                                        </p:tgtEl>
                                        <p:attrNameLst>
                                          <p:attrName>style.visibility</p:attrName>
                                        </p:attrNameLst>
                                      </p:cBhvr>
                                      <p:to>
                                        <p:strVal val="visible"/>
                                      </p:to>
                                    </p:set>
                                    <p:animEffect transition="in" filter="wipe(up)">
                                      <p:cBhvr>
                                        <p:cTn id="7" dur="1000"/>
                                        <p:tgtEl>
                                          <p:spTgt spid="686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851"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16</a:t>
            </a:r>
            <a:r>
              <a:rPr lang="en-US" dirty="0">
                <a:cs typeface="Times New Roman" panose="02020603050405020304" pitchFamily="18" charset="0"/>
              </a:rPr>
              <a:t>–</a:t>
            </a:r>
            <a:fld id="{A6271396-2671-43FD-855E-ABAE040EE9F5}" type="slidenum">
              <a:rPr lang="en-US"/>
              <a:pPr/>
              <a:t>11</a:t>
            </a:fld>
            <a:endParaRPr lang="en-US" dirty="0"/>
          </a:p>
        </p:txBody>
      </p:sp>
      <p:sp>
        <p:nvSpPr>
          <p:cNvPr id="69634" name="AutoShape 2"/>
          <p:cNvSpPr>
            <a:spLocks noGrp="1" noChangeArrowheads="1"/>
          </p:cNvSpPr>
          <p:nvPr>
            <p:ph type="title"/>
          </p:nvPr>
        </p:nvSpPr>
        <p:spPr>
          <a:xfrm>
            <a:off x="500063" y="273050"/>
            <a:ext cx="8143875" cy="620713"/>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000" dirty="0"/>
              <a:t>Project Portfolio Schedule Summary Report for Project Schedules</a:t>
            </a:r>
          </a:p>
        </p:txBody>
      </p:sp>
      <p:sp>
        <p:nvSpPr>
          <p:cNvPr id="69635" name="Text Box 3"/>
          <p:cNvSpPr txBox="1">
            <a:spLocks noChangeArrowheads="1"/>
          </p:cNvSpPr>
          <p:nvPr/>
        </p:nvSpPr>
        <p:spPr bwMode="auto">
          <a:xfrm>
            <a:off x="7407275" y="6262688"/>
            <a:ext cx="1279525" cy="27463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16.2</a:t>
            </a:r>
            <a:endParaRPr lang="en-US" sz="1200" b="1" dirty="0">
              <a:solidFill>
                <a:srgbClr val="006666"/>
              </a:solidFill>
              <a:cs typeface="Arial" panose="020B0604020202020204" pitchFamily="34" charset="0"/>
            </a:endParaRPr>
          </a:p>
        </p:txBody>
      </p:sp>
      <p:pic>
        <p:nvPicPr>
          <p:cNvPr id="69637" name="Picture 5" descr="16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8" y="1098550"/>
            <a:ext cx="8137525" cy="5167313"/>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305393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69637"/>
                                        </p:tgtEl>
                                        <p:attrNameLst>
                                          <p:attrName>style.visibility</p:attrName>
                                        </p:attrNameLst>
                                      </p:cBhvr>
                                      <p:to>
                                        <p:strVal val="visible"/>
                                      </p:to>
                                    </p:set>
                                    <p:animEffect transition="in" filter="wipe(up)">
                                      <p:cBhvr>
                                        <p:cTn id="7" dur="1000"/>
                                        <p:tgtEl>
                                          <p:spTgt spid="6963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1851"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16</a:t>
            </a:r>
            <a:r>
              <a:rPr lang="en-US" dirty="0">
                <a:cs typeface="Times New Roman" panose="02020603050405020304" pitchFamily="18" charset="0"/>
              </a:rPr>
              <a:t>–</a:t>
            </a:r>
            <a:fld id="{BA7073EA-2647-47D6-9F13-06E5542E6D5E}" type="slidenum">
              <a:rPr lang="en-US"/>
              <a:pPr/>
              <a:t>12</a:t>
            </a:fld>
            <a:endParaRPr lang="en-US" dirty="0"/>
          </a:p>
        </p:txBody>
      </p:sp>
      <p:sp>
        <p:nvSpPr>
          <p:cNvPr id="118786" name="AutoShape 2"/>
          <p:cNvSpPr>
            <a:spLocks noGrp="1" noChangeArrowheads="1"/>
          </p:cNvSpPr>
          <p:nvPr>
            <p:ph type="title"/>
          </p:nvPr>
        </p:nvSpPr>
        <p:spPr>
          <a:ln/>
        </p:spPr>
        <p:txBody>
          <a:bodyPr/>
          <a:lstStyle/>
          <a:p>
            <a:r>
              <a:rPr lang="en-US" dirty="0"/>
              <a:t>Phase Gate Methodology</a:t>
            </a:r>
          </a:p>
        </p:txBody>
      </p:sp>
      <p:sp>
        <p:nvSpPr>
          <p:cNvPr id="118787" name="Rectangle 3"/>
          <p:cNvSpPr>
            <a:spLocks noGrp="1" noChangeArrowheads="1"/>
          </p:cNvSpPr>
          <p:nvPr>
            <p:ph type="body" idx="1"/>
          </p:nvPr>
        </p:nvSpPr>
        <p:spPr/>
        <p:txBody>
          <a:bodyPr/>
          <a:lstStyle/>
          <a:p>
            <a:pPr marL="228600" indent="-228600"/>
            <a:r>
              <a:rPr lang="en-US" dirty="0"/>
              <a:t>Phase Gate Review Process</a:t>
            </a:r>
          </a:p>
          <a:p>
            <a:pPr marL="800100" lvl="1" indent="-457200"/>
            <a:r>
              <a:rPr lang="en-US" dirty="0"/>
              <a:t>A structured process to review, evaluate, and document outcomes in each project phase and to provide management with information to guide resource deployment toward strategic goals.</a:t>
            </a:r>
          </a:p>
          <a:p>
            <a:pPr marL="228600" indent="-228600"/>
            <a:r>
              <a:rPr lang="en-US" dirty="0"/>
              <a:t>Decision Gate Components</a:t>
            </a:r>
          </a:p>
          <a:p>
            <a:pPr marL="800100" lvl="1" indent="-457200">
              <a:buFontTx/>
              <a:buAutoNum type="arabicPeriod"/>
            </a:pPr>
            <a:r>
              <a:rPr lang="en-US" dirty="0"/>
              <a:t>Required deliverables</a:t>
            </a:r>
          </a:p>
          <a:p>
            <a:pPr marL="800100" lvl="1" indent="-457200">
              <a:buFontTx/>
              <a:buAutoNum type="arabicPeriod"/>
            </a:pPr>
            <a:r>
              <a:rPr lang="en-US" dirty="0"/>
              <a:t>Gate criteria and specific outputs</a:t>
            </a:r>
          </a:p>
          <a:p>
            <a:pPr marL="800100" lvl="1" indent="-457200">
              <a:buFontTx/>
              <a:buAutoNum type="arabicPeriod"/>
            </a:pPr>
            <a:r>
              <a:rPr lang="en-US" dirty="0"/>
              <a:t>A clear yes/no decision on whether to go ahead.</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91701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8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16</a:t>
            </a:r>
            <a:r>
              <a:rPr lang="en-US" dirty="0">
                <a:cs typeface="Times New Roman" panose="02020603050405020304" pitchFamily="18" charset="0"/>
              </a:rPr>
              <a:t>–</a:t>
            </a:r>
            <a:fld id="{F2CD341F-8C33-490A-BF92-DD682C020964}" type="slidenum">
              <a:rPr lang="en-US"/>
              <a:pPr/>
              <a:t>13</a:t>
            </a:fld>
            <a:endParaRPr lang="en-US" dirty="0"/>
          </a:p>
        </p:txBody>
      </p:sp>
      <p:sp>
        <p:nvSpPr>
          <p:cNvPr id="108546" name="AutoShape 2"/>
          <p:cNvSpPr>
            <a:spLocks noGrp="1" noChangeArrowheads="1"/>
          </p:cNvSpPr>
          <p:nvPr>
            <p:ph type="title"/>
          </p:nvPr>
        </p:nvSpPr>
        <p:spPr>
          <a:xfrm>
            <a:off x="6218238" y="241300"/>
            <a:ext cx="2459037" cy="1295400"/>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000" dirty="0"/>
              <a:t>Abridged Generic Phase Gate Process Diagram</a:t>
            </a:r>
          </a:p>
        </p:txBody>
      </p:sp>
      <p:sp>
        <p:nvSpPr>
          <p:cNvPr id="108547" name="Text Box 3"/>
          <p:cNvSpPr txBox="1">
            <a:spLocks noChangeArrowheads="1"/>
          </p:cNvSpPr>
          <p:nvPr/>
        </p:nvSpPr>
        <p:spPr bwMode="auto">
          <a:xfrm>
            <a:off x="7407275" y="6262688"/>
            <a:ext cx="1279525" cy="27463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16.3</a:t>
            </a:r>
            <a:endParaRPr lang="en-US" sz="1200" b="1" dirty="0">
              <a:solidFill>
                <a:srgbClr val="006666"/>
              </a:solidFill>
              <a:cs typeface="Arial" panose="020B0604020202020204" pitchFamily="34" charset="0"/>
            </a:endParaRPr>
          </a:p>
        </p:txBody>
      </p:sp>
      <p:pic>
        <p:nvPicPr>
          <p:cNvPr id="2" name="Picture 1"/>
          <p:cNvPicPr>
            <a:picLocks noChangeAspect="1"/>
          </p:cNvPicPr>
          <p:nvPr/>
        </p:nvPicPr>
        <p:blipFill>
          <a:blip r:embed="rId5"/>
          <a:stretch>
            <a:fillRect/>
          </a:stretch>
        </p:blipFill>
        <p:spPr>
          <a:xfrm>
            <a:off x="1097318" y="333375"/>
            <a:ext cx="4886325" cy="6191250"/>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422827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6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Using Phase Gating</a:t>
            </a:r>
            <a:endParaRPr lang="en-US" dirty="0"/>
          </a:p>
        </p:txBody>
      </p:sp>
      <p:sp>
        <p:nvSpPr>
          <p:cNvPr id="3" name="Content Placeholder 2"/>
          <p:cNvSpPr>
            <a:spLocks noGrp="1"/>
          </p:cNvSpPr>
          <p:nvPr>
            <p:ph idx="1"/>
          </p:nvPr>
        </p:nvSpPr>
        <p:spPr/>
        <p:txBody>
          <a:bodyPr/>
          <a:lstStyle/>
          <a:p>
            <a:r>
              <a:rPr lang="en-US" dirty="0" smtClean="0"/>
              <a:t>Phase Gating</a:t>
            </a:r>
          </a:p>
          <a:p>
            <a:pPr lvl="1"/>
            <a:r>
              <a:rPr lang="en-US" dirty="0" smtClean="0"/>
              <a:t>Provides </a:t>
            </a:r>
            <a:r>
              <a:rPr lang="en-US" dirty="0"/>
              <a:t>excellent training for functional staff who serve on oversight </a:t>
            </a:r>
            <a:r>
              <a:rPr lang="en-US" dirty="0" smtClean="0"/>
              <a:t>review groups</a:t>
            </a:r>
            <a:r>
              <a:rPr lang="en-US" dirty="0"/>
              <a:t>.</a:t>
            </a:r>
          </a:p>
          <a:p>
            <a:pPr lvl="1"/>
            <a:r>
              <a:rPr lang="en-US" dirty="0" smtClean="0"/>
              <a:t>Encourages </a:t>
            </a:r>
            <a:r>
              <a:rPr lang="en-US" dirty="0"/>
              <a:t>a larger perspective and role of projects within the organization.</a:t>
            </a:r>
          </a:p>
          <a:p>
            <a:pPr lvl="1"/>
            <a:r>
              <a:rPr lang="en-US" dirty="0" smtClean="0"/>
              <a:t>Is </a:t>
            </a:r>
            <a:r>
              <a:rPr lang="en-US" dirty="0"/>
              <a:t>a clear-cut process, easily understood, and applicable to all projects in </a:t>
            </a:r>
            <a:r>
              <a:rPr lang="en-US" dirty="0" smtClean="0"/>
              <a:t>a portfolio</a:t>
            </a:r>
            <a:r>
              <a:rPr lang="en-US" dirty="0"/>
              <a:t>.</a:t>
            </a:r>
          </a:p>
          <a:p>
            <a:pPr lvl="1"/>
            <a:r>
              <a:rPr lang="en-US" dirty="0" smtClean="0"/>
              <a:t>Provides </a:t>
            </a:r>
            <a:r>
              <a:rPr lang="en-US" dirty="0"/>
              <a:t>a structured process for a project office to follow on all projects.</a:t>
            </a:r>
          </a:p>
          <a:p>
            <a:pPr lvl="1"/>
            <a:r>
              <a:rPr lang="en-US" dirty="0" smtClean="0"/>
              <a:t>Eliminates </a:t>
            </a:r>
            <a:r>
              <a:rPr lang="en-US" dirty="0"/>
              <a:t>poor value projects.</a:t>
            </a:r>
          </a:p>
          <a:p>
            <a:pPr lvl="1"/>
            <a:r>
              <a:rPr lang="en-US" dirty="0" smtClean="0"/>
              <a:t>Supports </a:t>
            </a:r>
            <a:r>
              <a:rPr lang="en-US" dirty="0"/>
              <a:t>faster decision making with predefined deliverables for each gate.</a:t>
            </a:r>
          </a:p>
        </p:txBody>
      </p:sp>
      <p:sp>
        <p:nvSpPr>
          <p:cNvPr id="4" name="Slide Number Placeholder 3"/>
          <p:cNvSpPr>
            <a:spLocks noGrp="1"/>
          </p:cNvSpPr>
          <p:nvPr>
            <p:ph type="sldNum" sz="quarter" idx="11"/>
          </p:nvPr>
        </p:nvSpPr>
        <p:spPr/>
        <p:txBody>
          <a:bodyPr/>
          <a:lstStyle/>
          <a:p>
            <a:r>
              <a:rPr lang="en-US" smtClean="0"/>
              <a:t>~</a:t>
            </a:r>
            <a:r>
              <a:rPr lang="en-US" smtClean="0">
                <a:cs typeface="Times New Roman" panose="02020603050405020304" pitchFamily="18" charset="0"/>
              </a:rPr>
              <a:t>–</a:t>
            </a:r>
            <a:fld id="{99A9600D-45E7-4CF0-AB14-5C77CDB2B045}" type="slidenum">
              <a:rPr lang="en-US" smtClean="0"/>
              <a:pPr/>
              <a:t>14</a:t>
            </a:fld>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0449878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1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16</a:t>
            </a:r>
            <a:r>
              <a:rPr lang="en-US" dirty="0">
                <a:cs typeface="Times New Roman" panose="02020603050405020304" pitchFamily="18" charset="0"/>
              </a:rPr>
              <a:t>–</a:t>
            </a:r>
            <a:fld id="{2E873E8E-05A2-4CF2-8B79-5C225CB837D4}" type="slidenum">
              <a:rPr lang="en-US"/>
              <a:pPr/>
              <a:t>15</a:t>
            </a:fld>
            <a:endParaRPr lang="en-US" dirty="0"/>
          </a:p>
        </p:txBody>
      </p:sp>
      <p:sp>
        <p:nvSpPr>
          <p:cNvPr id="119810" name="AutoShape 2"/>
          <p:cNvSpPr>
            <a:spLocks noGrp="1" noChangeArrowheads="1"/>
          </p:cNvSpPr>
          <p:nvPr>
            <p:ph type="title"/>
          </p:nvPr>
        </p:nvSpPr>
        <p:spPr>
          <a:xfrm>
            <a:off x="469900" y="238125"/>
            <a:ext cx="8205788" cy="1362075"/>
          </a:xfrm>
          <a:ln/>
        </p:spPr>
        <p:txBody>
          <a:bodyPr/>
          <a:lstStyle/>
          <a:p>
            <a:r>
              <a:rPr lang="en-US" dirty="0" smtClean="0"/>
              <a:t>Organization’s </a:t>
            </a:r>
            <a:r>
              <a:rPr lang="en-US" dirty="0"/>
              <a:t>Project Management </a:t>
            </a:r>
            <a:br>
              <a:rPr lang="en-US" dirty="0"/>
            </a:br>
            <a:r>
              <a:rPr lang="en-US" dirty="0" smtClean="0"/>
              <a:t>Maturity Model</a:t>
            </a:r>
            <a:endParaRPr lang="en-US" dirty="0"/>
          </a:p>
        </p:txBody>
      </p:sp>
      <p:sp>
        <p:nvSpPr>
          <p:cNvPr id="119811" name="Rectangle 3"/>
          <p:cNvSpPr>
            <a:spLocks noGrp="1" noChangeArrowheads="1"/>
          </p:cNvSpPr>
          <p:nvPr>
            <p:ph type="body" idx="1"/>
          </p:nvPr>
        </p:nvSpPr>
        <p:spPr>
          <a:xfrm>
            <a:off x="533400" y="1874838"/>
            <a:ext cx="8077200" cy="4221162"/>
          </a:xfrm>
        </p:spPr>
        <p:txBody>
          <a:bodyPr/>
          <a:lstStyle/>
          <a:p>
            <a:r>
              <a:rPr lang="en-US" dirty="0"/>
              <a:t>Capability Maturity Model (CMM)</a:t>
            </a:r>
          </a:p>
          <a:p>
            <a:pPr lvl="1"/>
            <a:r>
              <a:rPr lang="en-US" dirty="0"/>
              <a:t>Focuses on guiding and assessing organizations in implementing concrete best practices of managing software development projects.</a:t>
            </a:r>
          </a:p>
          <a:p>
            <a:r>
              <a:rPr lang="en-US" dirty="0"/>
              <a:t>Organizational Project </a:t>
            </a:r>
            <a:r>
              <a:rPr lang="en-US" dirty="0" smtClean="0"/>
              <a:t>Management Maturity </a:t>
            </a:r>
            <a:r>
              <a:rPr lang="en-US" dirty="0"/>
              <a:t>Model (OPM3)</a:t>
            </a:r>
          </a:p>
          <a:p>
            <a:pPr lvl="1"/>
            <a:r>
              <a:rPr lang="en-US" dirty="0"/>
              <a:t>Is divided into a continuum of growth levels: initial, repeatable, defined, managed, and optimized.</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6891432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39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r>
              <a:rPr lang="en-US" dirty="0"/>
              <a:t>16</a:t>
            </a:r>
            <a:r>
              <a:rPr lang="en-US" dirty="0">
                <a:cs typeface="Times New Roman" panose="02020603050405020304" pitchFamily="18" charset="0"/>
              </a:rPr>
              <a:t>–</a:t>
            </a:r>
            <a:fld id="{8D27A300-544E-44A7-87B8-9497CF561A72}" type="slidenum">
              <a:rPr lang="en-US"/>
              <a:pPr/>
              <a:t>16</a:t>
            </a:fld>
            <a:endParaRPr lang="en-US" dirty="0"/>
          </a:p>
        </p:txBody>
      </p:sp>
      <p:pic>
        <p:nvPicPr>
          <p:cNvPr id="110597" name="Picture 5" descr="16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806" y="1265444"/>
            <a:ext cx="7164387" cy="5086350"/>
          </a:xfrm>
          <a:prstGeom prst="rect">
            <a:avLst/>
          </a:prstGeom>
          <a:noFill/>
          <a:extLst>
            <a:ext uri="{909E8E84-426E-40DD-AFC4-6F175D3DCCD1}">
              <a14:hiddenFill xmlns:a14="http://schemas.microsoft.com/office/drawing/2010/main">
                <a:solidFill>
                  <a:srgbClr val="FFFFFF"/>
                </a:solidFill>
              </a14:hiddenFill>
            </a:ext>
          </a:extLst>
        </p:spPr>
      </p:pic>
      <p:sp>
        <p:nvSpPr>
          <p:cNvPr id="110594" name="AutoShape 2"/>
          <p:cNvSpPr>
            <a:spLocks noGrp="1" noChangeArrowheads="1"/>
          </p:cNvSpPr>
          <p:nvPr>
            <p:ph type="title"/>
          </p:nvPr>
        </p:nvSpPr>
        <p:spPr>
          <a:xfrm>
            <a:off x="490538" y="263525"/>
            <a:ext cx="8162925" cy="822325"/>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dirty="0"/>
              <a:t>Project Management Maturity Model</a:t>
            </a:r>
          </a:p>
        </p:txBody>
      </p:sp>
      <p:sp>
        <p:nvSpPr>
          <p:cNvPr id="110595" name="Text Box 3"/>
          <p:cNvSpPr txBox="1">
            <a:spLocks noChangeArrowheads="1"/>
          </p:cNvSpPr>
          <p:nvPr/>
        </p:nvSpPr>
        <p:spPr bwMode="auto">
          <a:xfrm>
            <a:off x="7407275" y="6262688"/>
            <a:ext cx="1279525" cy="27463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b="1" dirty="0">
                <a:solidFill>
                  <a:srgbClr val="006666"/>
                </a:solidFill>
              </a:rPr>
              <a:t>FIGURE 16.2</a:t>
            </a:r>
            <a:endParaRPr lang="en-US" sz="1200" b="1" dirty="0">
              <a:solidFill>
                <a:srgbClr val="006666"/>
              </a:solidFill>
              <a:cs typeface="Arial" panose="020B060402020202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91022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0"/>
                                  </p:stCondLst>
                                  <p:childTnLst>
                                    <p:set>
                                      <p:cBhvr>
                                        <p:cTn id="6" dur="1" fill="hold">
                                          <p:stCondLst>
                                            <p:cond delay="0"/>
                                          </p:stCondLst>
                                        </p:cTn>
                                        <p:tgtEl>
                                          <p:spTgt spid="110597"/>
                                        </p:tgtEl>
                                        <p:attrNameLst>
                                          <p:attrName>style.visibility</p:attrName>
                                        </p:attrNameLst>
                                      </p:cBhvr>
                                      <p:to>
                                        <p:strVal val="visible"/>
                                      </p:to>
                                    </p:set>
                                    <p:animEffect transition="in" filter="strips(upRight)">
                                      <p:cBhvr>
                                        <p:cTn id="7" dur="2000"/>
                                        <p:tgtEl>
                                          <p:spTgt spid="11059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6619"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16</a:t>
            </a:r>
            <a:r>
              <a:rPr lang="en-US" dirty="0">
                <a:cs typeface="Times New Roman" panose="02020603050405020304" pitchFamily="18" charset="0"/>
              </a:rPr>
              <a:t>–</a:t>
            </a:r>
            <a:fld id="{F55C100C-DDA0-456D-861F-AB3C1FA57073}" type="slidenum">
              <a:rPr lang="en-US"/>
              <a:pPr/>
              <a:t>17</a:t>
            </a:fld>
            <a:endParaRPr lang="en-US" dirty="0"/>
          </a:p>
        </p:txBody>
      </p:sp>
      <p:sp>
        <p:nvSpPr>
          <p:cNvPr id="120834" name="AutoShape 2"/>
          <p:cNvSpPr>
            <a:spLocks noGrp="1" noChangeArrowheads="1"/>
          </p:cNvSpPr>
          <p:nvPr>
            <p:ph type="title"/>
          </p:nvPr>
        </p:nvSpPr>
        <p:spPr>
          <a:ln/>
        </p:spPr>
        <p:txBody>
          <a:bodyPr/>
          <a:lstStyle/>
          <a:p>
            <a:r>
              <a:rPr lang="en-US" dirty="0"/>
              <a:t>The Balanced Scorecard Model</a:t>
            </a:r>
          </a:p>
        </p:txBody>
      </p:sp>
      <p:sp>
        <p:nvSpPr>
          <p:cNvPr id="120835" name="Rectangle 3"/>
          <p:cNvSpPr>
            <a:spLocks noGrp="1" noChangeArrowheads="1"/>
          </p:cNvSpPr>
          <p:nvPr>
            <p:ph type="body" idx="1"/>
          </p:nvPr>
        </p:nvSpPr>
        <p:spPr/>
        <p:txBody>
          <a:bodyPr/>
          <a:lstStyle/>
          <a:p>
            <a:pPr>
              <a:spcBef>
                <a:spcPct val="35000"/>
              </a:spcBef>
            </a:pPr>
            <a:r>
              <a:rPr lang="en-US" dirty="0"/>
              <a:t>Balanced Scorecard Model</a:t>
            </a:r>
          </a:p>
          <a:p>
            <a:pPr lvl="1">
              <a:spcBef>
                <a:spcPct val="35000"/>
              </a:spcBef>
            </a:pPr>
            <a:r>
              <a:rPr lang="en-US" dirty="0"/>
              <a:t>Assumes that people will take the necessary actions to improve the performance of the organization on the given measures and goals.</a:t>
            </a:r>
          </a:p>
          <a:p>
            <a:pPr lvl="1">
              <a:spcBef>
                <a:spcPct val="35000"/>
              </a:spcBef>
            </a:pPr>
            <a:r>
              <a:rPr lang="en-US" dirty="0"/>
              <a:t>Reviews projects over a longer horizon—5 to 10 years after the project is implemented than other models.</a:t>
            </a:r>
          </a:p>
          <a:p>
            <a:pPr lvl="1">
              <a:spcBef>
                <a:spcPct val="35000"/>
              </a:spcBef>
            </a:pPr>
            <a:r>
              <a:rPr lang="en-US" dirty="0"/>
              <a:t>Has a more “macro” perspective than project selection models.</a:t>
            </a:r>
          </a:p>
          <a:p>
            <a:pPr lvl="1">
              <a:spcBef>
                <a:spcPct val="35000"/>
              </a:spcBef>
            </a:pPr>
            <a:r>
              <a:rPr lang="en-US" dirty="0"/>
              <a:t>Measures performance results for four major areas of activities</a:t>
            </a:r>
            <a:r>
              <a:rPr lang="en-US" dirty="0">
                <a:cs typeface="Arial" panose="020B0604020202020204" pitchFamily="34" charset="0"/>
              </a:rPr>
              <a:t>—</a:t>
            </a:r>
            <a:r>
              <a:rPr lang="en-US" i="1" dirty="0"/>
              <a:t>customer, internal, innovation and learning, and financial</a:t>
            </a:r>
            <a:r>
              <a:rPr lang="en-US" dirty="0"/>
              <a:t>.</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7991732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16</a:t>
            </a:r>
            <a:r>
              <a:rPr lang="en-US" dirty="0">
                <a:cs typeface="Times New Roman" panose="02020603050405020304" pitchFamily="18" charset="0"/>
              </a:rPr>
              <a:t>–</a:t>
            </a:r>
            <a:fld id="{7BF8BB6B-CE21-4174-A4B4-F656D0D4F235}" type="slidenum">
              <a:rPr lang="en-US"/>
              <a:pPr/>
              <a:t>18</a:t>
            </a:fld>
            <a:endParaRPr lang="en-US" dirty="0"/>
          </a:p>
        </p:txBody>
      </p:sp>
      <p:sp>
        <p:nvSpPr>
          <p:cNvPr id="93186" name="AutoShape 2"/>
          <p:cNvSpPr>
            <a:spLocks noGrp="1" noChangeArrowheads="1"/>
          </p:cNvSpPr>
          <p:nvPr>
            <p:ph type="title"/>
          </p:nvPr>
        </p:nvSpPr>
        <p:spPr>
          <a:ln/>
        </p:spPr>
        <p:txBody>
          <a:bodyPr/>
          <a:lstStyle/>
          <a:p>
            <a:r>
              <a:rPr lang="en-US" dirty="0"/>
              <a:t>Key Terms</a:t>
            </a:r>
          </a:p>
        </p:txBody>
      </p:sp>
      <p:sp>
        <p:nvSpPr>
          <p:cNvPr id="93187" name="Rectangle 3"/>
          <p:cNvSpPr>
            <a:spLocks noGrp="1" noChangeArrowheads="1"/>
          </p:cNvSpPr>
          <p:nvPr>
            <p:ph type="body" idx="1"/>
          </p:nvPr>
        </p:nvSpPr>
        <p:spPr>
          <a:xfrm>
            <a:off x="1828800" y="1477963"/>
            <a:ext cx="5851525" cy="3687762"/>
          </a:xfrm>
          <a:noFill/>
        </p:spPr>
        <p:txBody>
          <a:bodyPr anchorCtr="1"/>
          <a:lstStyle/>
          <a:p>
            <a:pPr>
              <a:spcBef>
                <a:spcPct val="35000"/>
              </a:spcBef>
              <a:buFontTx/>
              <a:buNone/>
            </a:pPr>
            <a:r>
              <a:rPr lang="en-US" sz="2400" b="1" dirty="0">
                <a:solidFill>
                  <a:schemeClr val="tx1"/>
                </a:solidFill>
              </a:rPr>
              <a:t>Balance scorecard</a:t>
            </a:r>
          </a:p>
          <a:p>
            <a:pPr>
              <a:spcBef>
                <a:spcPct val="35000"/>
              </a:spcBef>
              <a:buFontTx/>
              <a:buNone/>
            </a:pPr>
            <a:r>
              <a:rPr lang="en-US" sz="2400" b="1" dirty="0">
                <a:solidFill>
                  <a:schemeClr val="tx1"/>
                </a:solidFill>
              </a:rPr>
              <a:t>Oversight</a:t>
            </a:r>
          </a:p>
          <a:p>
            <a:pPr>
              <a:spcBef>
                <a:spcPct val="35000"/>
              </a:spcBef>
              <a:buFontTx/>
              <a:buNone/>
            </a:pPr>
            <a:r>
              <a:rPr lang="en-US" sz="2400" b="1" dirty="0">
                <a:solidFill>
                  <a:schemeClr val="tx1"/>
                </a:solidFill>
              </a:rPr>
              <a:t>Phase gating</a:t>
            </a:r>
          </a:p>
          <a:p>
            <a:pPr>
              <a:spcBef>
                <a:spcPct val="35000"/>
              </a:spcBef>
              <a:buFontTx/>
              <a:buNone/>
            </a:pPr>
            <a:r>
              <a:rPr lang="en-US" sz="2400" b="1" dirty="0">
                <a:solidFill>
                  <a:schemeClr val="tx1"/>
                </a:solidFill>
              </a:rPr>
              <a:t>Portfolio management</a:t>
            </a:r>
          </a:p>
          <a:p>
            <a:pPr>
              <a:spcBef>
                <a:spcPct val="35000"/>
              </a:spcBef>
              <a:buFontTx/>
              <a:buNone/>
            </a:pPr>
            <a:r>
              <a:rPr lang="en-US" sz="2400" b="1" dirty="0">
                <a:solidFill>
                  <a:schemeClr val="tx1"/>
                </a:solidFill>
              </a:rPr>
              <a:t>Project management maturity</a:t>
            </a:r>
            <a:endParaRPr lang="en-US" sz="2400" b="1" i="1" dirty="0">
              <a:solidFill>
                <a:schemeClr val="tx1"/>
              </a:solidFill>
            </a:endParaRPr>
          </a:p>
          <a:p>
            <a:pPr>
              <a:spcBef>
                <a:spcPct val="35000"/>
              </a:spcBef>
              <a:buFontTx/>
              <a:buNone/>
            </a:pPr>
            <a:r>
              <a:rPr lang="en-US" sz="2400" b="1" dirty="0">
                <a:solidFill>
                  <a:schemeClr val="tx1"/>
                </a:solidFill>
              </a:rPr>
              <a:t>Project office (PO)</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160606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wipe(up)">
                                      <p:cBhvr>
                                        <p:cTn id="7" dur="1000"/>
                                        <p:tgtEl>
                                          <p:spTgt spid="93187">
                                            <p:txEl>
                                              <p:pRg st="0" end="0"/>
                                            </p:txEl>
                                          </p:spTgt>
                                        </p:tgtEl>
                                      </p:cBhvr>
                                    </p:animEffect>
                                  </p:childTnLst>
                                </p:cTn>
                              </p:par>
                            </p:childTnLst>
                          </p:cTn>
                        </p:par>
                        <p:par>
                          <p:cTn id="8" fill="hold" nodeType="afterGroup">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animEffect transition="in" filter="wipe(up)">
                                      <p:cBhvr>
                                        <p:cTn id="11" dur="1000"/>
                                        <p:tgtEl>
                                          <p:spTgt spid="93187">
                                            <p:txEl>
                                              <p:pRg st="1" end="1"/>
                                            </p:txEl>
                                          </p:spTgt>
                                        </p:tgtEl>
                                      </p:cBhvr>
                                    </p:animEffect>
                                  </p:childTnLst>
                                </p:cTn>
                              </p:par>
                            </p:childTnLst>
                          </p:cTn>
                        </p:par>
                        <p:par>
                          <p:cTn id="12" fill="hold" nodeType="afterGroup">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93187">
                                            <p:txEl>
                                              <p:pRg st="2" end="2"/>
                                            </p:txEl>
                                          </p:spTgt>
                                        </p:tgtEl>
                                        <p:attrNameLst>
                                          <p:attrName>style.visibility</p:attrName>
                                        </p:attrNameLst>
                                      </p:cBhvr>
                                      <p:to>
                                        <p:strVal val="visible"/>
                                      </p:to>
                                    </p:set>
                                    <p:animEffect transition="in" filter="wipe(up)">
                                      <p:cBhvr>
                                        <p:cTn id="15" dur="1000"/>
                                        <p:tgtEl>
                                          <p:spTgt spid="93187">
                                            <p:txEl>
                                              <p:pRg st="2" end="2"/>
                                            </p:txEl>
                                          </p:spTgt>
                                        </p:tgtEl>
                                      </p:cBhvr>
                                    </p:animEffect>
                                  </p:childTnLst>
                                </p:cTn>
                              </p:par>
                            </p:childTnLst>
                          </p:cTn>
                        </p:par>
                        <p:par>
                          <p:cTn id="16" fill="hold" nodeType="afterGroup">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93187">
                                            <p:txEl>
                                              <p:pRg st="3" end="3"/>
                                            </p:txEl>
                                          </p:spTgt>
                                        </p:tgtEl>
                                        <p:attrNameLst>
                                          <p:attrName>style.visibility</p:attrName>
                                        </p:attrNameLst>
                                      </p:cBhvr>
                                      <p:to>
                                        <p:strVal val="visible"/>
                                      </p:to>
                                    </p:set>
                                    <p:animEffect transition="in" filter="wipe(up)">
                                      <p:cBhvr>
                                        <p:cTn id="19" dur="1000"/>
                                        <p:tgtEl>
                                          <p:spTgt spid="93187">
                                            <p:txEl>
                                              <p:pRg st="3" end="3"/>
                                            </p:txEl>
                                          </p:spTgt>
                                        </p:tgtEl>
                                      </p:cBhvr>
                                    </p:animEffect>
                                  </p:childTnLst>
                                </p:cTn>
                              </p:par>
                            </p:childTnLst>
                          </p:cTn>
                        </p:par>
                        <p:par>
                          <p:cTn id="20" fill="hold" nodeType="afterGroup">
                            <p:stCondLst>
                              <p:cond delay="4000"/>
                            </p:stCondLst>
                            <p:childTnLst>
                              <p:par>
                                <p:cTn id="21" presetID="22" presetClass="entr" presetSubtype="1" fill="hold" grpId="0" nodeType="afterEffect">
                                  <p:stCondLst>
                                    <p:cond delay="0"/>
                                  </p:stCondLst>
                                  <p:childTnLst>
                                    <p:set>
                                      <p:cBhvr>
                                        <p:cTn id="22" dur="1" fill="hold">
                                          <p:stCondLst>
                                            <p:cond delay="0"/>
                                          </p:stCondLst>
                                        </p:cTn>
                                        <p:tgtEl>
                                          <p:spTgt spid="93187">
                                            <p:txEl>
                                              <p:pRg st="4" end="4"/>
                                            </p:txEl>
                                          </p:spTgt>
                                        </p:tgtEl>
                                        <p:attrNameLst>
                                          <p:attrName>style.visibility</p:attrName>
                                        </p:attrNameLst>
                                      </p:cBhvr>
                                      <p:to>
                                        <p:strVal val="visible"/>
                                      </p:to>
                                    </p:set>
                                    <p:animEffect transition="in" filter="wipe(up)">
                                      <p:cBhvr>
                                        <p:cTn id="23" dur="1000"/>
                                        <p:tgtEl>
                                          <p:spTgt spid="93187">
                                            <p:txEl>
                                              <p:pRg st="4" end="4"/>
                                            </p:txEl>
                                          </p:spTgt>
                                        </p:tgtEl>
                                      </p:cBhvr>
                                    </p:animEffect>
                                  </p:childTnLst>
                                </p:cTn>
                              </p:par>
                            </p:childTnLst>
                          </p:cTn>
                        </p:par>
                        <p:par>
                          <p:cTn id="24" fill="hold" nodeType="afterGroup">
                            <p:stCondLst>
                              <p:cond delay="5000"/>
                            </p:stCondLst>
                            <p:childTnLst>
                              <p:par>
                                <p:cTn id="25" presetID="22" presetClass="entr" presetSubtype="1" fill="hold" grpId="0" nodeType="afterEffect">
                                  <p:stCondLst>
                                    <p:cond delay="0"/>
                                  </p:stCondLst>
                                  <p:childTnLst>
                                    <p:set>
                                      <p:cBhvr>
                                        <p:cTn id="26" dur="1" fill="hold">
                                          <p:stCondLst>
                                            <p:cond delay="0"/>
                                          </p:stCondLst>
                                        </p:cTn>
                                        <p:tgtEl>
                                          <p:spTgt spid="93187">
                                            <p:txEl>
                                              <p:pRg st="5" end="5"/>
                                            </p:txEl>
                                          </p:spTgt>
                                        </p:tgtEl>
                                        <p:attrNameLst>
                                          <p:attrName>style.visibility</p:attrName>
                                        </p:attrNameLst>
                                      </p:cBhvr>
                                      <p:to>
                                        <p:strVal val="visible"/>
                                      </p:to>
                                    </p:set>
                                    <p:animEffect transition="in" filter="wipe(up)">
                                      <p:cBhvr>
                                        <p:cTn id="27" dur="1000"/>
                                        <p:tgtEl>
                                          <p:spTgt spid="931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2"/>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5690" fill="hold"/>
                                        <p:tgtEl>
                                          <p:spTgt spid="2"/>
                                        </p:tgtEl>
                                      </p:cBhvr>
                                    </p:cmd>
                                  </p:childTnLst>
                                </p:cTn>
                              </p:par>
                            </p:childTnLst>
                          </p:cTn>
                        </p:par>
                      </p:childTnLst>
                    </p:cTn>
                  </p:par>
                </p:childTnLst>
              </p:cTn>
              <p:nextCondLst>
                <p:cond evt="onClick" delay="0">
                  <p:tgtEl>
                    <p:spTgt spid="2"/>
                  </p:tgtEl>
                </p:cond>
              </p:nextCondLst>
            </p:seq>
            <p:audio>
              <p:cMediaNode vol="80000">
                <p:cTn id="33" fill="hold" display="0">
                  <p:stCondLst>
                    <p:cond delay="indefinite"/>
                  </p:stCondLst>
                  <p:endCondLst>
                    <p:cond evt="onStopAudio" delay="0">
                      <p:tgtEl>
                        <p:sldTgt/>
                      </p:tgtEl>
                    </p:cond>
                  </p:endCondLst>
                </p:cTn>
                <p:tgtEl>
                  <p:spTgt spid="2"/>
                </p:tgtEl>
              </p:cMediaNode>
            </p:audio>
          </p:childTnLst>
        </p:cTn>
      </p:par>
    </p:tnLst>
    <p:bldLst>
      <p:bldP spid="9318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r>
              <a:rPr lang="en-US" dirty="0"/>
              <a:t>16</a:t>
            </a:r>
            <a:r>
              <a:rPr lang="en-US" dirty="0">
                <a:cs typeface="Times New Roman" panose="02020603050405020304" pitchFamily="18" charset="0"/>
              </a:rPr>
              <a:t>–</a:t>
            </a:r>
            <a:fld id="{73079040-370D-4D52-9DF3-9649CF1208AE}" type="slidenum">
              <a:rPr lang="en-US"/>
              <a:pPr/>
              <a:t>2</a:t>
            </a:fld>
            <a:endParaRPr lang="en-US" dirty="0"/>
          </a:p>
        </p:txBody>
      </p:sp>
      <p:sp>
        <p:nvSpPr>
          <p:cNvPr id="106498" name="AutoShape 2"/>
          <p:cNvSpPr>
            <a:spLocks noGrp="1" noChangeArrowheads="1"/>
          </p:cNvSpPr>
          <p:nvPr>
            <p:ph type="title"/>
          </p:nvPr>
        </p:nvSpPr>
        <p:spPr>
          <a:xfrm>
            <a:off x="493713" y="266700"/>
            <a:ext cx="8156575" cy="757238"/>
          </a:xfrm>
          <a:gradFill>
            <a:gsLst>
              <a:gs pos="0">
                <a:srgbClr val="990033">
                  <a:gamma/>
                  <a:shade val="46275"/>
                  <a:invGamma/>
                </a:srgbClr>
              </a:gs>
              <a:gs pos="50000">
                <a:srgbClr val="990033"/>
              </a:gs>
              <a:gs pos="100000">
                <a:srgbClr val="990033">
                  <a:gamma/>
                  <a:shade val="46275"/>
                  <a:invGamma/>
                </a:srgbClr>
              </a:gs>
            </a:gsLst>
            <a:lin ang="5400000"/>
          </a:gradFill>
          <a:ln/>
        </p:spPr>
        <p:txBody>
          <a:bodyPr/>
          <a:lstStyle/>
          <a:p>
            <a:r>
              <a:rPr lang="en-US" sz="2800" dirty="0"/>
              <a:t>Where We Are Now</a:t>
            </a:r>
          </a:p>
        </p:txBody>
      </p:sp>
      <p:pic>
        <p:nvPicPr>
          <p:cNvPr id="2" name="Picture 1"/>
          <p:cNvPicPr>
            <a:picLocks noChangeAspect="1"/>
          </p:cNvPicPr>
          <p:nvPr/>
        </p:nvPicPr>
        <p:blipFill>
          <a:blip r:embed="rId5"/>
          <a:stretch>
            <a:fillRect/>
          </a:stretch>
        </p:blipFill>
        <p:spPr>
          <a:xfrm>
            <a:off x="295275" y="1552575"/>
            <a:ext cx="8553450" cy="3752850"/>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6472270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16</a:t>
            </a:r>
            <a:r>
              <a:rPr lang="en-US" dirty="0">
                <a:cs typeface="Times New Roman" panose="02020603050405020304" pitchFamily="18" charset="0"/>
              </a:rPr>
              <a:t>–</a:t>
            </a:r>
            <a:fld id="{2C7B5AED-4E7A-49D9-9C9C-68423498E857}" type="slidenum">
              <a:rPr lang="en-US"/>
              <a:pPr/>
              <a:t>3</a:t>
            </a:fld>
            <a:endParaRPr lang="en-US" dirty="0"/>
          </a:p>
        </p:txBody>
      </p:sp>
      <p:sp>
        <p:nvSpPr>
          <p:cNvPr id="28688" name="AutoShape 1040"/>
          <p:cNvSpPr>
            <a:spLocks noGrp="1" noChangeArrowheads="1"/>
          </p:cNvSpPr>
          <p:nvPr>
            <p:ph type="title"/>
          </p:nvPr>
        </p:nvSpPr>
        <p:spPr>
          <a:xfrm>
            <a:off x="468313" y="236538"/>
            <a:ext cx="8207375" cy="1365250"/>
          </a:xfrm>
          <a:ln/>
        </p:spPr>
        <p:txBody>
          <a:bodyPr/>
          <a:lstStyle/>
          <a:p>
            <a:r>
              <a:rPr lang="en-US" dirty="0"/>
              <a:t>Current and Future Trends </a:t>
            </a:r>
            <a:br>
              <a:rPr lang="en-US" dirty="0"/>
            </a:br>
            <a:r>
              <a:rPr lang="en-US" dirty="0"/>
              <a:t>in Project Management</a:t>
            </a:r>
          </a:p>
        </p:txBody>
      </p:sp>
      <p:sp>
        <p:nvSpPr>
          <p:cNvPr id="28689" name="Rectangle 1041"/>
          <p:cNvSpPr>
            <a:spLocks noGrp="1" noChangeArrowheads="1"/>
          </p:cNvSpPr>
          <p:nvPr>
            <p:ph type="body" idx="1"/>
          </p:nvPr>
        </p:nvSpPr>
        <p:spPr>
          <a:xfrm>
            <a:off x="533400" y="1782763"/>
            <a:ext cx="8077200" cy="4313237"/>
          </a:xfrm>
        </p:spPr>
        <p:txBody>
          <a:bodyPr/>
          <a:lstStyle/>
          <a:p>
            <a:r>
              <a:rPr lang="en-US" dirty="0"/>
              <a:t>Forces for Change</a:t>
            </a:r>
          </a:p>
          <a:p>
            <a:pPr lvl="1"/>
            <a:r>
              <a:rPr lang="en-US" dirty="0"/>
              <a:t>Global competition, knowledge explosion, innovation, time to market, and shortened product life cycles</a:t>
            </a:r>
          </a:p>
          <a:p>
            <a:r>
              <a:rPr lang="en-US" dirty="0"/>
              <a:t>Two Major Outcomes for the 21st Century:</a:t>
            </a:r>
          </a:p>
          <a:p>
            <a:pPr lvl="1"/>
            <a:r>
              <a:rPr lang="en-US" dirty="0"/>
              <a:t>An increase in the scope of project management and system integration.</a:t>
            </a:r>
          </a:p>
          <a:p>
            <a:pPr lvl="2"/>
            <a:r>
              <a:rPr lang="en-US" dirty="0"/>
              <a:t>The focus of projects has shifted </a:t>
            </a:r>
            <a:r>
              <a:rPr lang="en-US" i="1" dirty="0"/>
              <a:t>from tactical to strategic.</a:t>
            </a:r>
            <a:endParaRPr lang="en-US" dirty="0"/>
          </a:p>
          <a:p>
            <a:pPr lvl="1"/>
            <a:r>
              <a:rPr lang="en-US" dirty="0"/>
              <a:t>An increasing discipline in the way projects are managed.</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1304678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0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16</a:t>
            </a:r>
            <a:r>
              <a:rPr lang="en-US" dirty="0">
                <a:cs typeface="Times New Roman" panose="02020603050405020304" pitchFamily="18" charset="0"/>
              </a:rPr>
              <a:t>–</a:t>
            </a:r>
            <a:fld id="{C86803CD-501B-40D2-BC81-C38021C95433}" type="slidenum">
              <a:rPr lang="en-US"/>
              <a:pPr/>
              <a:t>4</a:t>
            </a:fld>
            <a:endParaRPr lang="en-US" dirty="0"/>
          </a:p>
        </p:txBody>
      </p:sp>
      <p:sp>
        <p:nvSpPr>
          <p:cNvPr id="112642" name="AutoShape 2"/>
          <p:cNvSpPr>
            <a:spLocks noGrp="1" noChangeArrowheads="1"/>
          </p:cNvSpPr>
          <p:nvPr>
            <p:ph type="title"/>
          </p:nvPr>
        </p:nvSpPr>
        <p:spPr>
          <a:ln/>
        </p:spPr>
        <p:txBody>
          <a:bodyPr/>
          <a:lstStyle/>
          <a:p>
            <a:r>
              <a:rPr lang="en-US" dirty="0"/>
              <a:t>Project Oversight</a:t>
            </a:r>
          </a:p>
        </p:txBody>
      </p:sp>
      <p:sp>
        <p:nvSpPr>
          <p:cNvPr id="112643" name="Rectangle 3"/>
          <p:cNvSpPr>
            <a:spLocks noGrp="1" noChangeArrowheads="1"/>
          </p:cNvSpPr>
          <p:nvPr>
            <p:ph type="body" idx="1"/>
          </p:nvPr>
        </p:nvSpPr>
        <p:spPr>
          <a:xfrm>
            <a:off x="533400" y="1219200"/>
            <a:ext cx="7788275" cy="4876800"/>
          </a:xfrm>
        </p:spPr>
        <p:txBody>
          <a:bodyPr/>
          <a:lstStyle/>
          <a:p>
            <a:pPr>
              <a:spcBef>
                <a:spcPct val="40000"/>
              </a:spcBef>
            </a:pPr>
            <a:r>
              <a:rPr lang="en-US" dirty="0"/>
              <a:t>Project Oversight</a:t>
            </a:r>
          </a:p>
          <a:p>
            <a:pPr lvl="1">
              <a:spcBef>
                <a:spcPct val="40000"/>
              </a:spcBef>
            </a:pPr>
            <a:r>
              <a:rPr lang="en-US" dirty="0"/>
              <a:t>A set of principles and processes to guide and improve the management of projects.</a:t>
            </a:r>
          </a:p>
          <a:p>
            <a:pPr>
              <a:spcBef>
                <a:spcPct val="40000"/>
              </a:spcBef>
            </a:pPr>
            <a:r>
              <a:rPr lang="en-US" dirty="0"/>
              <a:t>Oversight’s Purposes:</a:t>
            </a:r>
          </a:p>
          <a:p>
            <a:pPr lvl="1">
              <a:spcBef>
                <a:spcPct val="40000"/>
              </a:spcBef>
            </a:pPr>
            <a:r>
              <a:rPr lang="en-US" dirty="0"/>
              <a:t>To ensure projects meet the organizational needs for standards, procedures, accountability, efficient allocation of resources, and continuous improvement in the management of </a:t>
            </a:r>
            <a:r>
              <a:rPr lang="en-US" dirty="0" smtClean="0"/>
              <a:t>projects.</a:t>
            </a:r>
            <a:endParaRPr lang="en-US" dirty="0"/>
          </a:p>
          <a:p>
            <a:pPr lvl="1">
              <a:spcBef>
                <a:spcPct val="40000"/>
              </a:spcBef>
            </a:pPr>
            <a:r>
              <a:rPr lang="en-US" dirty="0"/>
              <a:t>To support the project </a:t>
            </a:r>
            <a:r>
              <a:rPr lang="en-US" dirty="0" smtClean="0"/>
              <a:t>manager.</a:t>
            </a:r>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113854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1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16</a:t>
            </a:r>
            <a:r>
              <a:rPr lang="en-US" dirty="0">
                <a:cs typeface="Times New Roman" panose="02020603050405020304" pitchFamily="18" charset="0"/>
              </a:rPr>
              <a:t>–</a:t>
            </a:r>
            <a:fld id="{349B5F67-0794-4F8E-94D9-1E25498975FB}" type="slidenum">
              <a:rPr lang="en-US"/>
              <a:pPr/>
              <a:t>5</a:t>
            </a:fld>
            <a:endParaRPr lang="en-US" dirty="0"/>
          </a:p>
        </p:txBody>
      </p:sp>
      <p:sp>
        <p:nvSpPr>
          <p:cNvPr id="117762" name="AutoShape 2"/>
          <p:cNvSpPr>
            <a:spLocks noGrp="1" noChangeArrowheads="1"/>
          </p:cNvSpPr>
          <p:nvPr>
            <p:ph type="title"/>
          </p:nvPr>
        </p:nvSpPr>
        <p:spPr>
          <a:xfrm>
            <a:off x="469900" y="238125"/>
            <a:ext cx="8205788" cy="1362075"/>
          </a:xfrm>
          <a:ln/>
        </p:spPr>
        <p:txBody>
          <a:bodyPr/>
          <a:lstStyle/>
          <a:p>
            <a:r>
              <a:rPr lang="en-US" dirty="0"/>
              <a:t>Importance of Oversight </a:t>
            </a:r>
            <a:br>
              <a:rPr lang="en-US" dirty="0"/>
            </a:br>
            <a:r>
              <a:rPr lang="en-US" dirty="0"/>
              <a:t>to the Project Manager</a:t>
            </a:r>
          </a:p>
        </p:txBody>
      </p:sp>
      <p:sp>
        <p:nvSpPr>
          <p:cNvPr id="117763" name="Rectangle 3"/>
          <p:cNvSpPr>
            <a:spLocks noGrp="1" noChangeArrowheads="1"/>
          </p:cNvSpPr>
          <p:nvPr>
            <p:ph type="body" idx="1"/>
          </p:nvPr>
        </p:nvSpPr>
        <p:spPr>
          <a:xfrm>
            <a:off x="533400" y="1874838"/>
            <a:ext cx="7788275" cy="4221162"/>
          </a:xfrm>
        </p:spPr>
        <p:txBody>
          <a:bodyPr/>
          <a:lstStyle/>
          <a:p>
            <a:pPr>
              <a:spcBef>
                <a:spcPct val="30000"/>
              </a:spcBef>
            </a:pPr>
            <a:r>
              <a:rPr lang="en-US" dirty="0"/>
              <a:t>Oversight Functions:</a:t>
            </a:r>
          </a:p>
          <a:p>
            <a:pPr lvl="1">
              <a:spcBef>
                <a:spcPct val="30000"/>
              </a:spcBef>
            </a:pPr>
            <a:r>
              <a:rPr lang="en-US" dirty="0"/>
              <a:t>Providing support and help to the project manager </a:t>
            </a:r>
            <a:br>
              <a:rPr lang="en-US" dirty="0"/>
            </a:br>
            <a:r>
              <a:rPr lang="en-US" dirty="0"/>
              <a:t>where needed.</a:t>
            </a:r>
          </a:p>
          <a:p>
            <a:pPr lvl="1">
              <a:spcBef>
                <a:spcPct val="30000"/>
              </a:spcBef>
            </a:pPr>
            <a:r>
              <a:rPr lang="en-US" dirty="0"/>
              <a:t>Determining the environment in which the project manager will implement his or her project.</a:t>
            </a:r>
          </a:p>
          <a:p>
            <a:pPr lvl="1">
              <a:spcBef>
                <a:spcPct val="30000"/>
              </a:spcBef>
            </a:pPr>
            <a:r>
              <a:rPr lang="en-US" dirty="0"/>
              <a:t>Influence the performance measures used to hold the project manager responsible and accountable.</a:t>
            </a:r>
          </a:p>
          <a:p>
            <a:pPr lvl="1">
              <a:spcBef>
                <a:spcPct val="30000"/>
              </a:spcBef>
            </a:pPr>
            <a:r>
              <a:rPr lang="en-US" dirty="0"/>
              <a:t>Providing the oversight group to which the project manager will reporting at predetermined phases in the project.</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468114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8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r>
              <a:rPr lang="en-US" dirty="0"/>
              <a:t>16</a:t>
            </a:r>
            <a:r>
              <a:rPr lang="en-US" dirty="0">
                <a:cs typeface="Times New Roman" panose="02020603050405020304" pitchFamily="18" charset="0"/>
              </a:rPr>
              <a:t>–</a:t>
            </a:r>
            <a:fld id="{389EEC23-DA60-4448-BB1D-F5DAFCEDAC7B}" type="slidenum">
              <a:rPr lang="en-US"/>
              <a:pPr/>
              <a:t>6</a:t>
            </a:fld>
            <a:endParaRPr lang="en-US" dirty="0"/>
          </a:p>
        </p:txBody>
      </p:sp>
      <p:sp>
        <p:nvSpPr>
          <p:cNvPr id="113666" name="AutoShape 2"/>
          <p:cNvSpPr>
            <a:spLocks noGrp="1" noChangeArrowheads="1"/>
          </p:cNvSpPr>
          <p:nvPr>
            <p:ph type="title"/>
          </p:nvPr>
        </p:nvSpPr>
        <p:spPr>
          <a:ln/>
        </p:spPr>
        <p:txBody>
          <a:bodyPr/>
          <a:lstStyle/>
          <a:p>
            <a:r>
              <a:rPr lang="en-US" dirty="0"/>
              <a:t>Oversight Activities</a:t>
            </a:r>
          </a:p>
        </p:txBody>
      </p:sp>
      <p:sp>
        <p:nvSpPr>
          <p:cNvPr id="113668" name="Rectangle 4"/>
          <p:cNvSpPr>
            <a:spLocks noGrp="1" noChangeArrowheads="1"/>
          </p:cNvSpPr>
          <p:nvPr>
            <p:ph type="body" sz="half" idx="1"/>
          </p:nvPr>
        </p:nvSpPr>
        <p:spPr/>
        <p:txBody>
          <a:bodyPr/>
          <a:lstStyle/>
          <a:p>
            <a:pPr>
              <a:spcBef>
                <a:spcPct val="30000"/>
              </a:spcBef>
            </a:pPr>
            <a:r>
              <a:rPr lang="en-US" sz="2400" dirty="0"/>
              <a:t>At the Organization Level</a:t>
            </a:r>
          </a:p>
          <a:p>
            <a:pPr lvl="1">
              <a:spcBef>
                <a:spcPct val="30000"/>
              </a:spcBef>
            </a:pPr>
            <a:r>
              <a:rPr lang="en-US" sz="2000" dirty="0"/>
              <a:t>Project selection.</a:t>
            </a:r>
          </a:p>
          <a:p>
            <a:pPr lvl="1">
              <a:spcBef>
                <a:spcPct val="30000"/>
              </a:spcBef>
            </a:pPr>
            <a:r>
              <a:rPr lang="en-US" sz="2000" dirty="0"/>
              <a:t>Portfolio management.</a:t>
            </a:r>
          </a:p>
          <a:p>
            <a:pPr lvl="1">
              <a:spcBef>
                <a:spcPct val="30000"/>
              </a:spcBef>
            </a:pPr>
            <a:r>
              <a:rPr lang="en-US" sz="2000" dirty="0"/>
              <a:t>Improving how all projects are managed over time.</a:t>
            </a:r>
          </a:p>
          <a:p>
            <a:pPr lvl="1">
              <a:spcBef>
                <a:spcPct val="30000"/>
              </a:spcBef>
            </a:pPr>
            <a:r>
              <a:rPr lang="en-US" sz="2000" dirty="0"/>
              <a:t>Assessing and elevating the maturity level of the organization’s project management system.</a:t>
            </a:r>
          </a:p>
          <a:p>
            <a:pPr lvl="1">
              <a:spcBef>
                <a:spcPct val="30000"/>
              </a:spcBef>
            </a:pPr>
            <a:r>
              <a:rPr lang="en-US" sz="2000" dirty="0"/>
              <a:t>Using balanced scorecard approach to review progress on strategic priorities.</a:t>
            </a:r>
          </a:p>
        </p:txBody>
      </p:sp>
      <p:sp>
        <p:nvSpPr>
          <p:cNvPr id="113669" name="Rectangle 5"/>
          <p:cNvSpPr>
            <a:spLocks noGrp="1" noChangeArrowheads="1"/>
          </p:cNvSpPr>
          <p:nvPr>
            <p:ph type="body" sz="half" idx="2"/>
          </p:nvPr>
        </p:nvSpPr>
        <p:spPr/>
        <p:txBody>
          <a:bodyPr/>
          <a:lstStyle/>
          <a:p>
            <a:pPr>
              <a:spcBef>
                <a:spcPct val="30000"/>
              </a:spcBef>
            </a:pPr>
            <a:r>
              <a:rPr lang="en-US" sz="2400" dirty="0"/>
              <a:t>At the Project Level</a:t>
            </a:r>
          </a:p>
          <a:p>
            <a:pPr lvl="1">
              <a:spcBef>
                <a:spcPct val="30000"/>
              </a:spcBef>
            </a:pPr>
            <a:r>
              <a:rPr lang="en-US" sz="2000" dirty="0"/>
              <a:t>Review projects’ objectives.</a:t>
            </a:r>
          </a:p>
          <a:p>
            <a:pPr lvl="1">
              <a:spcBef>
                <a:spcPct val="30000"/>
              </a:spcBef>
            </a:pPr>
            <a:r>
              <a:rPr lang="en-US" sz="2000" dirty="0"/>
              <a:t>Decide on issues raised by the project manager.</a:t>
            </a:r>
          </a:p>
          <a:p>
            <a:pPr lvl="1">
              <a:spcBef>
                <a:spcPct val="30000"/>
              </a:spcBef>
            </a:pPr>
            <a:r>
              <a:rPr lang="en-US" sz="2000" dirty="0"/>
              <a:t>Track and assist the project to resolve bottlenecks.</a:t>
            </a:r>
          </a:p>
          <a:p>
            <a:pPr lvl="1">
              <a:spcBef>
                <a:spcPct val="30000"/>
              </a:spcBef>
            </a:pPr>
            <a:r>
              <a:rPr lang="en-US" sz="2000" dirty="0"/>
              <a:t>Review status reports from the project manager.</a:t>
            </a:r>
          </a:p>
          <a:p>
            <a:pPr lvl="1">
              <a:spcBef>
                <a:spcPct val="30000"/>
              </a:spcBef>
            </a:pPr>
            <a:r>
              <a:rPr lang="en-US" sz="2000" dirty="0"/>
              <a:t>Audit and review lessons learned.</a:t>
            </a:r>
          </a:p>
          <a:p>
            <a:pPr lvl="1">
              <a:spcBef>
                <a:spcPct val="30000"/>
              </a:spcBef>
            </a:pPr>
            <a:r>
              <a:rPr lang="en-US" sz="2000" dirty="0"/>
              <a:t>Authorize major deviations from the original scope.</a:t>
            </a:r>
          </a:p>
          <a:p>
            <a:pPr lvl="1">
              <a:spcBef>
                <a:spcPct val="30000"/>
              </a:spcBef>
            </a:pPr>
            <a:r>
              <a:rPr lang="en-US" sz="2000" dirty="0"/>
              <a:t>Cancel the project.</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3814384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1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a:t>16</a:t>
            </a:r>
            <a:r>
              <a:rPr lang="en-US" dirty="0">
                <a:cs typeface="Times New Roman" panose="02020603050405020304" pitchFamily="18" charset="0"/>
              </a:rPr>
              <a:t>–</a:t>
            </a:r>
            <a:fld id="{BC3AC7FD-1D56-45EA-95BB-F82033D703F7}" type="slidenum">
              <a:rPr lang="en-US"/>
              <a:pPr/>
              <a:t>7</a:t>
            </a:fld>
            <a:endParaRPr lang="en-US" dirty="0"/>
          </a:p>
        </p:txBody>
      </p:sp>
      <p:sp>
        <p:nvSpPr>
          <p:cNvPr id="81922" name="AutoShape 2"/>
          <p:cNvSpPr>
            <a:spLocks noGrp="1" noChangeArrowheads="1"/>
          </p:cNvSpPr>
          <p:nvPr>
            <p:ph type="title"/>
          </p:nvPr>
        </p:nvSpPr>
        <p:spPr>
          <a:xfrm>
            <a:off x="468313" y="236538"/>
            <a:ext cx="8207375" cy="1365250"/>
          </a:xfrm>
          <a:ln/>
        </p:spPr>
        <p:txBody>
          <a:bodyPr/>
          <a:lstStyle/>
          <a:p>
            <a:r>
              <a:rPr lang="en-US" dirty="0"/>
              <a:t>Increasing Scope of Project Management and System Integration</a:t>
            </a:r>
          </a:p>
        </p:txBody>
      </p:sp>
      <p:sp>
        <p:nvSpPr>
          <p:cNvPr id="81923" name="Rectangle 3"/>
          <p:cNvSpPr>
            <a:spLocks noGrp="1" noChangeArrowheads="1"/>
          </p:cNvSpPr>
          <p:nvPr>
            <p:ph type="body" idx="1"/>
          </p:nvPr>
        </p:nvSpPr>
        <p:spPr>
          <a:xfrm>
            <a:off x="533400" y="1874838"/>
            <a:ext cx="7878763" cy="4221162"/>
          </a:xfrm>
        </p:spPr>
        <p:txBody>
          <a:bodyPr/>
          <a:lstStyle/>
          <a:p>
            <a:pPr>
              <a:spcBef>
                <a:spcPct val="35000"/>
              </a:spcBef>
            </a:pPr>
            <a:r>
              <a:rPr lang="en-US" sz="2400" dirty="0"/>
              <a:t>Portfolio Project Management</a:t>
            </a:r>
          </a:p>
          <a:p>
            <a:pPr lvl="1">
              <a:spcBef>
                <a:spcPct val="35000"/>
              </a:spcBef>
            </a:pPr>
            <a:r>
              <a:rPr lang="en-US" sz="2000" dirty="0"/>
              <a:t>The centralized management of projects to ensure that the allocation of resources to projects is directed toward projects that contribute the greatest value to organization goals.</a:t>
            </a:r>
          </a:p>
          <a:p>
            <a:pPr>
              <a:spcBef>
                <a:spcPct val="35000"/>
              </a:spcBef>
            </a:pPr>
            <a:r>
              <a:rPr lang="en-US" sz="2400" dirty="0"/>
              <a:t>Project Office (PO)</a:t>
            </a:r>
          </a:p>
          <a:p>
            <a:pPr lvl="1">
              <a:spcBef>
                <a:spcPct val="35000"/>
              </a:spcBef>
            </a:pPr>
            <a:r>
              <a:rPr lang="en-US" sz="2000" dirty="0"/>
              <a:t>The unit responsible for continued support of consistent application of selection criteria, standards, and processes; training of and general assistance to project managers; and continued improvement and use of best practices.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2003109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6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63525"/>
            <a:ext cx="8153400" cy="1310700"/>
          </a:xfrm>
        </p:spPr>
        <p:txBody>
          <a:bodyPr/>
          <a:lstStyle/>
          <a:p>
            <a:r>
              <a:rPr lang="en-US" dirty="0" smtClean="0"/>
              <a:t>Key Responsibilities of </a:t>
            </a:r>
            <a:br>
              <a:rPr lang="en-US" dirty="0" smtClean="0"/>
            </a:br>
            <a:r>
              <a:rPr lang="en-US" dirty="0" smtClean="0"/>
              <a:t>Project Portfolio Management </a:t>
            </a:r>
            <a:endParaRPr lang="en-US" dirty="0"/>
          </a:p>
        </p:txBody>
      </p:sp>
      <p:sp>
        <p:nvSpPr>
          <p:cNvPr id="6" name="Content Placeholder 5"/>
          <p:cNvSpPr>
            <a:spLocks noGrp="1"/>
          </p:cNvSpPr>
          <p:nvPr>
            <p:ph idx="1"/>
          </p:nvPr>
        </p:nvSpPr>
        <p:spPr/>
        <p:txBody>
          <a:bodyPr/>
          <a:lstStyle/>
          <a:p>
            <a:r>
              <a:rPr lang="en-US" dirty="0" smtClean="0"/>
              <a:t>Senior </a:t>
            </a:r>
            <a:r>
              <a:rPr lang="en-US" dirty="0"/>
              <a:t>executive oversight </a:t>
            </a:r>
            <a:r>
              <a:rPr lang="en-US" dirty="0" smtClean="0"/>
              <a:t>committee</a:t>
            </a:r>
            <a:endParaRPr lang="en-US" dirty="0"/>
          </a:p>
          <a:p>
            <a:pPr lvl="1"/>
            <a:r>
              <a:rPr lang="en-US" dirty="0" smtClean="0"/>
              <a:t>Reviews </a:t>
            </a:r>
            <a:r>
              <a:rPr lang="en-US" dirty="0"/>
              <a:t>project options available by type (new, operational, compliance)</a:t>
            </a:r>
          </a:p>
          <a:p>
            <a:pPr lvl="1"/>
            <a:r>
              <a:rPr lang="en-US" dirty="0" smtClean="0"/>
              <a:t>Confirms </a:t>
            </a:r>
            <a:r>
              <a:rPr lang="en-US" dirty="0"/>
              <a:t>business case and linkage to organizational strategy</a:t>
            </a:r>
          </a:p>
          <a:p>
            <a:pPr lvl="1"/>
            <a:r>
              <a:rPr lang="en-US" dirty="0" smtClean="0"/>
              <a:t>Selects, prioritizes, </a:t>
            </a:r>
            <a:r>
              <a:rPr lang="en-US" dirty="0"/>
              <a:t>and </a:t>
            </a:r>
            <a:r>
              <a:rPr lang="en-US" dirty="0" smtClean="0"/>
              <a:t>balances the overall risk </a:t>
            </a:r>
            <a:r>
              <a:rPr lang="en-US" dirty="0"/>
              <a:t>of all organizational projects</a:t>
            </a:r>
          </a:p>
          <a:p>
            <a:pPr lvl="1"/>
            <a:r>
              <a:rPr lang="en-US" dirty="0" smtClean="0"/>
              <a:t>Ensures </a:t>
            </a:r>
            <a:r>
              <a:rPr lang="en-US" dirty="0"/>
              <a:t>availability of </a:t>
            </a:r>
            <a:r>
              <a:rPr lang="en-US" dirty="0" smtClean="0"/>
              <a:t>resources and competencies</a:t>
            </a:r>
            <a:endParaRPr lang="en-US" dirty="0"/>
          </a:p>
          <a:p>
            <a:pPr lvl="1"/>
            <a:r>
              <a:rPr lang="en-US" dirty="0" smtClean="0"/>
              <a:t>Sets </a:t>
            </a:r>
            <a:r>
              <a:rPr lang="en-US" dirty="0"/>
              <a:t>macro time, cost, and requirements</a:t>
            </a:r>
          </a:p>
          <a:p>
            <a:pPr lvl="1"/>
            <a:r>
              <a:rPr lang="en-US" dirty="0" smtClean="0"/>
              <a:t>Reviews </a:t>
            </a:r>
            <a:r>
              <a:rPr lang="en-US" dirty="0"/>
              <a:t>gating </a:t>
            </a:r>
            <a:r>
              <a:rPr lang="en-US" dirty="0" smtClean="0"/>
              <a:t>outcomes</a:t>
            </a:r>
            <a:endParaRPr lang="en-US" dirty="0"/>
          </a:p>
        </p:txBody>
      </p:sp>
      <p:sp>
        <p:nvSpPr>
          <p:cNvPr id="4" name="Slide Number Placeholder 3"/>
          <p:cNvSpPr>
            <a:spLocks noGrp="1"/>
          </p:cNvSpPr>
          <p:nvPr>
            <p:ph type="sldNum" sz="quarter" idx="11"/>
          </p:nvPr>
        </p:nvSpPr>
        <p:spPr/>
        <p:txBody>
          <a:bodyPr/>
          <a:lstStyle/>
          <a:p>
            <a:r>
              <a:rPr lang="en-US" smtClean="0"/>
              <a:t>~</a:t>
            </a:r>
            <a:r>
              <a:rPr lang="en-US" smtClean="0">
                <a:cs typeface="Times New Roman" panose="02020603050405020304" pitchFamily="18" charset="0"/>
              </a:rPr>
              <a:t>–</a:t>
            </a:r>
            <a:fld id="{99A9600D-45E7-4CF0-AB14-5C77CDB2B045}" type="slidenum">
              <a:rPr lang="en-US" smtClean="0"/>
              <a:pPr/>
              <a:t>8</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8341306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9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63525"/>
            <a:ext cx="8153400" cy="1310700"/>
          </a:xfrm>
        </p:spPr>
        <p:txBody>
          <a:bodyPr/>
          <a:lstStyle/>
          <a:p>
            <a:r>
              <a:rPr lang="en-US" dirty="0" smtClean="0"/>
              <a:t>Benefits of the Activities of </a:t>
            </a:r>
            <a:r>
              <a:rPr lang="en-US" dirty="0" smtClean="0"/>
              <a:t>the Project Office</a:t>
            </a:r>
            <a:endParaRPr lang="en-US" dirty="0"/>
          </a:p>
        </p:txBody>
      </p:sp>
      <p:sp>
        <p:nvSpPr>
          <p:cNvPr id="3" name="Content Placeholder 2"/>
          <p:cNvSpPr>
            <a:spLocks noGrp="1"/>
          </p:cNvSpPr>
          <p:nvPr>
            <p:ph idx="1"/>
          </p:nvPr>
        </p:nvSpPr>
        <p:spPr>
          <a:xfrm>
            <a:off x="495300" y="1574225"/>
            <a:ext cx="8077200" cy="4876800"/>
          </a:xfrm>
        </p:spPr>
        <p:txBody>
          <a:bodyPr/>
          <a:lstStyle/>
          <a:p>
            <a:r>
              <a:rPr lang="en-US" dirty="0" smtClean="0"/>
              <a:t>Project </a:t>
            </a:r>
            <a:r>
              <a:rPr lang="en-US" dirty="0" smtClean="0"/>
              <a:t>Office </a:t>
            </a:r>
            <a:r>
              <a:rPr lang="en-US" dirty="0" smtClean="0"/>
              <a:t>(</a:t>
            </a:r>
            <a:r>
              <a:rPr lang="en-US" dirty="0" smtClean="0"/>
              <a:t>PO)</a:t>
            </a:r>
            <a:endParaRPr lang="en-US" dirty="0" smtClean="0"/>
          </a:p>
          <a:p>
            <a:pPr lvl="1"/>
            <a:r>
              <a:rPr lang="en-US" dirty="0" smtClean="0"/>
              <a:t>Support integration of project portfolios for the use of best practices in strategic planning and </a:t>
            </a:r>
            <a:r>
              <a:rPr lang="en-US" dirty="0"/>
              <a:t>control.</a:t>
            </a:r>
          </a:p>
          <a:p>
            <a:pPr lvl="1"/>
            <a:r>
              <a:rPr lang="en-US" dirty="0" smtClean="0"/>
              <a:t>Serve </a:t>
            </a:r>
            <a:r>
              <a:rPr lang="en-US" dirty="0"/>
              <a:t>as a bridge between senior management and project managers within the social/cultural environment of the organization.</a:t>
            </a:r>
          </a:p>
          <a:p>
            <a:pPr lvl="1"/>
            <a:r>
              <a:rPr lang="en-US" dirty="0" smtClean="0"/>
              <a:t>Support </a:t>
            </a:r>
            <a:r>
              <a:rPr lang="en-US" dirty="0"/>
              <a:t>integration of </a:t>
            </a:r>
            <a:r>
              <a:rPr lang="en-US" dirty="0" smtClean="0"/>
              <a:t>project </a:t>
            </a:r>
            <a:r>
              <a:rPr lang="en-US" dirty="0"/>
              <a:t>management processes from </a:t>
            </a:r>
            <a:r>
              <a:rPr lang="en-US" dirty="0" smtClean="0"/>
              <a:t>selection through </a:t>
            </a:r>
            <a:r>
              <a:rPr lang="en-US" dirty="0"/>
              <a:t>project closure and lessons learned.</a:t>
            </a:r>
          </a:p>
          <a:p>
            <a:pPr lvl="1"/>
            <a:r>
              <a:rPr lang="en-US" dirty="0" smtClean="0"/>
              <a:t>Provide training that supports </a:t>
            </a:r>
            <a:r>
              <a:rPr lang="en-US" dirty="0"/>
              <a:t>the movement of the organization to a </a:t>
            </a:r>
            <a:r>
              <a:rPr lang="en-US" dirty="0" smtClean="0"/>
              <a:t>higher level </a:t>
            </a:r>
            <a:r>
              <a:rPr lang="en-US" dirty="0"/>
              <a:t>of project management maturity.</a:t>
            </a:r>
          </a:p>
        </p:txBody>
      </p:sp>
      <p:sp>
        <p:nvSpPr>
          <p:cNvPr id="4" name="Slide Number Placeholder 3"/>
          <p:cNvSpPr>
            <a:spLocks noGrp="1"/>
          </p:cNvSpPr>
          <p:nvPr>
            <p:ph type="sldNum" sz="quarter" idx="11"/>
          </p:nvPr>
        </p:nvSpPr>
        <p:spPr/>
        <p:txBody>
          <a:bodyPr/>
          <a:lstStyle/>
          <a:p>
            <a:r>
              <a:rPr lang="en-US" smtClean="0"/>
              <a:t>~</a:t>
            </a:r>
            <a:r>
              <a:rPr lang="en-US" smtClean="0">
                <a:cs typeface="Times New Roman" panose="02020603050405020304" pitchFamily="18" charset="0"/>
              </a:rPr>
              <a:t>–</a:t>
            </a:r>
            <a:fld id="{99A9600D-45E7-4CF0-AB14-5C77CDB2B045}" type="slidenum">
              <a:rPr lang="en-US" smtClean="0"/>
              <a:pPr/>
              <a:t>9</a:t>
            </a:fld>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7780143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1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Project Management 6e. - Gray and Larson">
  <a:themeElements>
    <a:clrScheme name="">
      <a:dk1>
        <a:srgbClr val="000000"/>
      </a:dk1>
      <a:lt1>
        <a:srgbClr val="FFFFEF"/>
      </a:lt1>
      <a:dk2>
        <a:srgbClr val="000000"/>
      </a:dk2>
      <a:lt2>
        <a:srgbClr val="808080"/>
      </a:lt2>
      <a:accent1>
        <a:srgbClr val="00CC99"/>
      </a:accent1>
      <a:accent2>
        <a:srgbClr val="3333CC"/>
      </a:accent2>
      <a:accent3>
        <a:srgbClr val="FFFFF6"/>
      </a:accent3>
      <a:accent4>
        <a:srgbClr val="000000"/>
      </a:accent4>
      <a:accent5>
        <a:srgbClr val="AAE2CA"/>
      </a:accent5>
      <a:accent6>
        <a:srgbClr val="2D2DB9"/>
      </a:accent6>
      <a:hlink>
        <a:srgbClr val="CCCCFF"/>
      </a:hlink>
      <a:folHlink>
        <a:srgbClr val="B2B2B2"/>
      </a:folHlink>
    </a:clrScheme>
    <a:fontScheme name="Project Management 5e. - Gray and Lars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roject Management 5e. - Gray and Lars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oject Management 5e. - Gray and Lars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oject Management 5e. - Gray and Lars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oject Management 5e. - Gray and Lars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oject Management 5e. - Gray and Lars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oject Management 5e. - Gray and Lars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oject Management 5e. - Gray and Lars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1589</TotalTime>
  <Words>2801</Words>
  <Application>Microsoft Office PowerPoint</Application>
  <PresentationFormat>On-screen Show (4:3)</PresentationFormat>
  <Paragraphs>250</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Times New Roman</vt:lpstr>
      <vt:lpstr>Project Management 6e. - Gray and Larson</vt:lpstr>
      <vt:lpstr>PowerPoint Presentation</vt:lpstr>
      <vt:lpstr>Where We Are Now</vt:lpstr>
      <vt:lpstr>Current and Future Trends  in Project Management</vt:lpstr>
      <vt:lpstr>Project Oversight</vt:lpstr>
      <vt:lpstr>Importance of Oversight  to the Project Manager</vt:lpstr>
      <vt:lpstr>Oversight Activities</vt:lpstr>
      <vt:lpstr>Increasing Scope of Project Management and System Integration</vt:lpstr>
      <vt:lpstr>Key Responsibilities of  Project Portfolio Management </vt:lpstr>
      <vt:lpstr>Benefits of the Activities of the Project Office</vt:lpstr>
      <vt:lpstr>Project Portfolio Cost Summary Report for Top Management</vt:lpstr>
      <vt:lpstr>Project Portfolio Schedule Summary Report for Project Schedules</vt:lpstr>
      <vt:lpstr>Phase Gate Methodology</vt:lpstr>
      <vt:lpstr>Abridged Generic Phase Gate Process Diagram</vt:lpstr>
      <vt:lpstr>Benefits of Using Phase Gating</vt:lpstr>
      <vt:lpstr>Organization’s Project Management  Maturity Model</vt:lpstr>
      <vt:lpstr>Project Management Maturity Model</vt:lpstr>
      <vt:lpstr>The Balanced Scorecard Model</vt:lpstr>
      <vt:lpstr>Key Terms</vt:lpstr>
    </vt:vector>
  </TitlesOfParts>
  <Manager>Wanda Zeman</Manager>
  <Company>The McGraw-Hill Companies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6e</dc:title>
  <dc:subject>Chapter 16</dc:subject>
  <dc:creator>Charlie Cook - ccook@uwa.edu</dc:creator>
  <cp:lastModifiedBy>Chin-Sheng Chen</cp:lastModifiedBy>
  <cp:revision>63</cp:revision>
  <cp:lastPrinted>1601-01-01T00:00:00Z</cp:lastPrinted>
  <dcterms:created xsi:type="dcterms:W3CDTF">1901-01-01T06:00:00Z</dcterms:created>
  <dcterms:modified xsi:type="dcterms:W3CDTF">2015-12-04T20:10:32Z</dcterms:modified>
</cp:coreProperties>
</file>